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tags/tag6.xml" ContentType="application/vnd.openxmlformats-officedocument.presentationml.tags+xml"/>
  <Override PartName="/ppt/notesSlides/notesSlide7.xml" ContentType="application/vnd.openxmlformats-officedocument.presentationml.notesSlide+xml"/>
  <Override PartName="/ppt/tags/tag7.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8.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trictFirstAndLastChars="0" saveSubsetFonts="1" autoCompressPictures="0">
  <p:sldMasterIdLst>
    <p:sldMasterId id="2147483648" r:id="rId4"/>
  </p:sldMasterIdLst>
  <p:notesMasterIdLst>
    <p:notesMasterId r:id="rId16"/>
  </p:notesMasterIdLst>
  <p:handoutMasterIdLst>
    <p:handoutMasterId r:id="rId17"/>
  </p:handoutMasterIdLst>
  <p:sldIdLst>
    <p:sldId id="374" r:id="rId5"/>
    <p:sldId id="660" r:id="rId6"/>
    <p:sldId id="666" r:id="rId7"/>
    <p:sldId id="661" r:id="rId8"/>
    <p:sldId id="662" r:id="rId9"/>
    <p:sldId id="667" r:id="rId10"/>
    <p:sldId id="668" r:id="rId11"/>
    <p:sldId id="1830142808" r:id="rId12"/>
    <p:sldId id="579" r:id="rId13"/>
    <p:sldId id="665" r:id="rId14"/>
    <p:sldId id="633" r:id="rId15"/>
  </p:sldIdLst>
  <p:sldSz cx="9144000" cy="6858000" type="screen4x3"/>
  <p:notesSz cx="6858000" cy="9313863"/>
  <p:defaultTextStyle>
    <a:defPPr>
      <a:defRPr lang="en-US"/>
    </a:defPPr>
    <a:lvl1pPr algn="l" rtl="0" fontAlgn="base">
      <a:spcBef>
        <a:spcPct val="0"/>
      </a:spcBef>
      <a:spcAft>
        <a:spcPct val="0"/>
      </a:spcAft>
      <a:defRPr sz="1200" kern="1200">
        <a:solidFill>
          <a:srgbClr val="000000"/>
        </a:solidFill>
        <a:latin typeface="Times New Roman" charset="0"/>
        <a:ea typeface="ヒラギノ角ゴ ProN W6" charset="0"/>
        <a:cs typeface="ヒラギノ角ゴ ProN W6" charset="0"/>
        <a:sym typeface="Times New Roman" charset="0"/>
      </a:defRPr>
    </a:lvl1pPr>
    <a:lvl2pPr marL="457200" algn="l" rtl="0" fontAlgn="base">
      <a:spcBef>
        <a:spcPct val="0"/>
      </a:spcBef>
      <a:spcAft>
        <a:spcPct val="0"/>
      </a:spcAft>
      <a:defRPr sz="1200" kern="1200">
        <a:solidFill>
          <a:srgbClr val="000000"/>
        </a:solidFill>
        <a:latin typeface="Times New Roman" charset="0"/>
        <a:ea typeface="ヒラギノ角ゴ ProN W6" charset="0"/>
        <a:cs typeface="ヒラギノ角ゴ ProN W6" charset="0"/>
        <a:sym typeface="Times New Roman" charset="0"/>
      </a:defRPr>
    </a:lvl2pPr>
    <a:lvl3pPr marL="914400" algn="l" rtl="0" fontAlgn="base">
      <a:spcBef>
        <a:spcPct val="0"/>
      </a:spcBef>
      <a:spcAft>
        <a:spcPct val="0"/>
      </a:spcAft>
      <a:defRPr sz="1200" kern="1200">
        <a:solidFill>
          <a:srgbClr val="000000"/>
        </a:solidFill>
        <a:latin typeface="Times New Roman" charset="0"/>
        <a:ea typeface="ヒラギノ角ゴ ProN W6" charset="0"/>
        <a:cs typeface="ヒラギノ角ゴ ProN W6" charset="0"/>
        <a:sym typeface="Times New Roman" charset="0"/>
      </a:defRPr>
    </a:lvl3pPr>
    <a:lvl4pPr marL="1371600" algn="l" rtl="0" fontAlgn="base">
      <a:spcBef>
        <a:spcPct val="0"/>
      </a:spcBef>
      <a:spcAft>
        <a:spcPct val="0"/>
      </a:spcAft>
      <a:defRPr sz="1200" kern="1200">
        <a:solidFill>
          <a:srgbClr val="000000"/>
        </a:solidFill>
        <a:latin typeface="Times New Roman" charset="0"/>
        <a:ea typeface="ヒラギノ角ゴ ProN W6" charset="0"/>
        <a:cs typeface="ヒラギノ角ゴ ProN W6" charset="0"/>
        <a:sym typeface="Times New Roman" charset="0"/>
      </a:defRPr>
    </a:lvl4pPr>
    <a:lvl5pPr marL="1828800" algn="l" rtl="0" fontAlgn="base">
      <a:spcBef>
        <a:spcPct val="0"/>
      </a:spcBef>
      <a:spcAft>
        <a:spcPct val="0"/>
      </a:spcAft>
      <a:defRPr sz="1200" kern="1200">
        <a:solidFill>
          <a:srgbClr val="000000"/>
        </a:solidFill>
        <a:latin typeface="Times New Roman" charset="0"/>
        <a:ea typeface="ヒラギノ角ゴ ProN W6" charset="0"/>
        <a:cs typeface="ヒラギノ角ゴ ProN W6" charset="0"/>
        <a:sym typeface="Times New Roman" charset="0"/>
      </a:defRPr>
    </a:lvl5pPr>
    <a:lvl6pPr marL="2286000" algn="l" defTabSz="457200" rtl="0" eaLnBrk="1" latinLnBrk="0" hangingPunct="1">
      <a:defRPr sz="1200" kern="1200">
        <a:solidFill>
          <a:srgbClr val="000000"/>
        </a:solidFill>
        <a:latin typeface="Times New Roman" charset="0"/>
        <a:ea typeface="ヒラギノ角ゴ ProN W6" charset="0"/>
        <a:cs typeface="ヒラギノ角ゴ ProN W6" charset="0"/>
        <a:sym typeface="Times New Roman" charset="0"/>
      </a:defRPr>
    </a:lvl6pPr>
    <a:lvl7pPr marL="2743200" algn="l" defTabSz="457200" rtl="0" eaLnBrk="1" latinLnBrk="0" hangingPunct="1">
      <a:defRPr sz="1200" kern="1200">
        <a:solidFill>
          <a:srgbClr val="000000"/>
        </a:solidFill>
        <a:latin typeface="Times New Roman" charset="0"/>
        <a:ea typeface="ヒラギノ角ゴ ProN W6" charset="0"/>
        <a:cs typeface="ヒラギノ角ゴ ProN W6" charset="0"/>
        <a:sym typeface="Times New Roman" charset="0"/>
      </a:defRPr>
    </a:lvl7pPr>
    <a:lvl8pPr marL="3200400" algn="l" defTabSz="457200" rtl="0" eaLnBrk="1" latinLnBrk="0" hangingPunct="1">
      <a:defRPr sz="1200" kern="1200">
        <a:solidFill>
          <a:srgbClr val="000000"/>
        </a:solidFill>
        <a:latin typeface="Times New Roman" charset="0"/>
        <a:ea typeface="ヒラギノ角ゴ ProN W6" charset="0"/>
        <a:cs typeface="ヒラギノ角ゴ ProN W6" charset="0"/>
        <a:sym typeface="Times New Roman" charset="0"/>
      </a:defRPr>
    </a:lvl8pPr>
    <a:lvl9pPr marL="3657600" algn="l" defTabSz="457200" rtl="0" eaLnBrk="1" latinLnBrk="0" hangingPunct="1">
      <a:defRPr sz="1200" kern="1200">
        <a:solidFill>
          <a:srgbClr val="000000"/>
        </a:solidFill>
        <a:latin typeface="Times New Roman" charset="0"/>
        <a:ea typeface="ヒラギノ角ゴ ProN W6" charset="0"/>
        <a:cs typeface="ヒラギノ角ゴ ProN W6" charset="0"/>
        <a:sym typeface="Times New Roman"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orient="horz" pos="1152">
          <p15:clr>
            <a:srgbClr val="A4A3A4"/>
          </p15:clr>
        </p15:guide>
        <p15:guide id="4" pos="528">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guide id="3" orient="horz" pos="293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00A47B"/>
    <a:srgbClr val="00CC99"/>
    <a:srgbClr val="00FF99"/>
    <a:srgbClr val="00FF00"/>
    <a:srgbClr val="FF0000"/>
    <a:srgbClr val="FFFF66"/>
    <a:srgbClr val="149D8B"/>
    <a:srgbClr val="FFFF99"/>
    <a:srgbClr val="C7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862" autoAdjust="0"/>
    <p:restoredTop sz="71893" autoAdjust="0"/>
  </p:normalViewPr>
  <p:slideViewPr>
    <p:cSldViewPr>
      <p:cViewPr varScale="1">
        <p:scale>
          <a:sx n="48" d="100"/>
          <a:sy n="48" d="100"/>
        </p:scale>
        <p:origin x="1408" y="32"/>
      </p:cViewPr>
      <p:guideLst>
        <p:guide orient="horz" pos="2160"/>
        <p:guide pos="2880"/>
        <p:guide orient="horz" pos="1152"/>
        <p:guide pos="528"/>
      </p:guideLst>
    </p:cSldViewPr>
  </p:slideViewPr>
  <p:outlineViewPr>
    <p:cViewPr>
      <p:scale>
        <a:sx n="33" d="100"/>
        <a:sy n="33" d="100"/>
      </p:scale>
      <p:origin x="0" y="0"/>
    </p:cViewPr>
    <p:sldLst>
      <p:sld r:id="rId1" collapse="1"/>
    </p:sldLst>
  </p:outlineViewPr>
  <p:notesTextViewPr>
    <p:cViewPr>
      <p:scale>
        <a:sx n="3" d="2"/>
        <a:sy n="3" d="2"/>
      </p:scale>
      <p:origin x="0" y="0"/>
    </p:cViewPr>
  </p:notesTextViewPr>
  <p:sorterViewPr>
    <p:cViewPr varScale="1">
      <p:scale>
        <a:sx n="1" d="1"/>
        <a:sy n="1" d="1"/>
      </p:scale>
      <p:origin x="0" y="0"/>
    </p:cViewPr>
  </p:sorterViewPr>
  <p:notesViewPr>
    <p:cSldViewPr>
      <p:cViewPr varScale="1">
        <p:scale>
          <a:sx n="86" d="100"/>
          <a:sy n="86" d="100"/>
        </p:scale>
        <p:origin x="3864" y="96"/>
      </p:cViewPr>
      <p:guideLst>
        <p:guide orient="horz" pos="2880"/>
        <p:guide pos="2160"/>
        <p:guide orient="horz" pos="2934"/>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_rels/viewProps.xml.rels><?xml version="1.0" encoding="UTF-8" standalone="yes"?>
<Relationships xmlns="http://schemas.openxmlformats.org/package/2006/relationships"><Relationship Id="rId1"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5693"/>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65693"/>
          </a:xfrm>
          <a:prstGeom prst="rect">
            <a:avLst/>
          </a:prstGeom>
        </p:spPr>
        <p:txBody>
          <a:bodyPr vert="horz" lIns="91440" tIns="45720" rIns="91440" bIns="45720" rtlCol="0"/>
          <a:lstStyle>
            <a:lvl1pPr algn="r">
              <a:defRPr sz="1200"/>
            </a:lvl1pPr>
          </a:lstStyle>
          <a:p>
            <a:r>
              <a:rPr lang="en-US"/>
              <a:t>June 2016</a:t>
            </a:r>
            <a:endParaRPr lang="en-US" dirty="0"/>
          </a:p>
        </p:txBody>
      </p:sp>
      <p:sp>
        <p:nvSpPr>
          <p:cNvPr id="4" name="Footer Placeholder 3"/>
          <p:cNvSpPr>
            <a:spLocks noGrp="1"/>
          </p:cNvSpPr>
          <p:nvPr>
            <p:ph type="ftr" sz="quarter" idx="2"/>
          </p:nvPr>
        </p:nvSpPr>
        <p:spPr>
          <a:xfrm>
            <a:off x="0" y="8846553"/>
            <a:ext cx="2971800" cy="465693"/>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846553"/>
            <a:ext cx="2971800" cy="465693"/>
          </a:xfrm>
          <a:prstGeom prst="rect">
            <a:avLst/>
          </a:prstGeom>
        </p:spPr>
        <p:txBody>
          <a:bodyPr vert="horz" lIns="91440" tIns="45720" rIns="91440" bIns="45720" rtlCol="0" anchor="b"/>
          <a:lstStyle>
            <a:lvl1pPr algn="r">
              <a:defRPr sz="1200"/>
            </a:lvl1pPr>
          </a:lstStyle>
          <a:p>
            <a:fld id="{0B5C109B-47D3-1047-A5DE-AAFAC4451D00}" type="slidenum">
              <a:rPr lang="en-US" smtClean="0"/>
              <a:pPr/>
              <a:t>‹#›</a:t>
            </a:fld>
            <a:endParaRPr lang="en-US" dirty="0"/>
          </a:p>
        </p:txBody>
      </p:sp>
    </p:spTree>
    <p:extLst>
      <p:ext uri="{BB962C8B-B14F-4D97-AF65-F5344CB8AC3E}">
        <p14:creationId xmlns:p14="http://schemas.microsoft.com/office/powerpoint/2010/main" val="2353660025"/>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882" name="Rectangle 2"/>
          <p:cNvSpPr>
            <a:spLocks noGrp="1"/>
          </p:cNvSpPr>
          <p:nvPr>
            <p:ph type="hdr" sz="quarter"/>
          </p:nvPr>
        </p:nvSpPr>
        <p:spPr bwMode="auto">
          <a:xfrm>
            <a:off x="0" y="0"/>
            <a:ext cx="2971800" cy="465693"/>
          </a:xfrm>
          <a:prstGeom prst="rect">
            <a:avLst/>
          </a:prstGeom>
          <a:noFill/>
          <a:ln w="12700">
            <a:noFill/>
            <a:miter lim="800000"/>
            <a:headEnd/>
            <a:tailEnd/>
          </a:ln>
          <a:effectLst/>
        </p:spPr>
        <p:txBody>
          <a:bodyPr vert="horz" wrap="square" lIns="91440" tIns="45720" rIns="91440" bIns="45720" numCol="1" anchor="t" anchorCtr="0" compatLnSpc="1">
            <a:prstTxWarp prst="textNoShape">
              <a:avLst/>
            </a:prstTxWarp>
          </a:bodyPr>
          <a:lstStyle>
            <a:lvl1pPr>
              <a:defRPr>
                <a:ea typeface="ヒラギノ明朝 ProN W3" charset="-128"/>
                <a:cs typeface="ヒラギノ明朝 ProN W3" charset="-128"/>
              </a:defRPr>
            </a:lvl1pPr>
          </a:lstStyle>
          <a:p>
            <a:pPr>
              <a:defRPr/>
            </a:pPr>
            <a:endParaRPr lang="en-US" dirty="0"/>
          </a:p>
        </p:txBody>
      </p:sp>
      <p:sp>
        <p:nvSpPr>
          <p:cNvPr id="122883" name="Rectangle 3"/>
          <p:cNvSpPr>
            <a:spLocks noGrp="1"/>
          </p:cNvSpPr>
          <p:nvPr>
            <p:ph type="dt" idx="1"/>
          </p:nvPr>
        </p:nvSpPr>
        <p:spPr bwMode="auto">
          <a:xfrm>
            <a:off x="3886200" y="0"/>
            <a:ext cx="2971800" cy="465693"/>
          </a:xfrm>
          <a:prstGeom prst="rect">
            <a:avLst/>
          </a:prstGeom>
          <a:noFill/>
          <a:ln w="12700">
            <a:noFill/>
            <a:miter lim="800000"/>
            <a:headEnd/>
            <a:tailEnd/>
          </a:ln>
          <a:effectLst/>
        </p:spPr>
        <p:txBody>
          <a:bodyPr vert="horz" wrap="square" lIns="91440" tIns="45720" rIns="91440" bIns="45720" numCol="1" anchor="t" anchorCtr="0" compatLnSpc="1">
            <a:prstTxWarp prst="textNoShape">
              <a:avLst/>
            </a:prstTxWarp>
          </a:bodyPr>
          <a:lstStyle>
            <a:lvl1pPr algn="r">
              <a:defRPr>
                <a:ea typeface="ヒラギノ明朝 ProN W3" charset="-128"/>
                <a:cs typeface="ヒラギノ明朝 ProN W3" charset="-128"/>
              </a:defRPr>
            </a:lvl1pPr>
          </a:lstStyle>
          <a:p>
            <a:pPr>
              <a:defRPr/>
            </a:pPr>
            <a:r>
              <a:rPr lang="en-US"/>
              <a:t>June 2016</a:t>
            </a:r>
            <a:endParaRPr lang="en-US" dirty="0"/>
          </a:p>
        </p:txBody>
      </p:sp>
      <p:sp>
        <p:nvSpPr>
          <p:cNvPr id="13316" name="Rectangle 4"/>
          <p:cNvSpPr>
            <a:spLocks noGrp="1" noRot="1" noChangeAspect="1" noChangeArrowheads="1" noTextEdit="1"/>
          </p:cNvSpPr>
          <p:nvPr>
            <p:ph type="sldImg" idx="2"/>
          </p:nvPr>
        </p:nvSpPr>
        <p:spPr bwMode="auto">
          <a:xfrm>
            <a:off x="1101725" y="698500"/>
            <a:ext cx="4654550" cy="34925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xmlns:mv="urn:schemas-microsoft-com:mac:vml" xmlns:mc="http://schemas.openxmlformats.org/markup-compatibility/2006" val="1"/>
            </a:ext>
          </a:extLst>
        </p:spPr>
      </p:sp>
      <p:sp>
        <p:nvSpPr>
          <p:cNvPr id="122885" name="Rectangle 5"/>
          <p:cNvSpPr>
            <a:spLocks noGrp="1"/>
          </p:cNvSpPr>
          <p:nvPr>
            <p:ph type="body" sz="quarter" idx="3"/>
          </p:nvPr>
        </p:nvSpPr>
        <p:spPr bwMode="auto">
          <a:xfrm>
            <a:off x="914400" y="4424085"/>
            <a:ext cx="5029200" cy="4191238"/>
          </a:xfrm>
          <a:prstGeom prst="rect">
            <a:avLst/>
          </a:prstGeom>
          <a:noFill/>
          <a:ln w="12700">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2886" name="Rectangle 6"/>
          <p:cNvSpPr>
            <a:spLocks noGrp="1"/>
          </p:cNvSpPr>
          <p:nvPr>
            <p:ph type="ftr" sz="quarter" idx="4"/>
          </p:nvPr>
        </p:nvSpPr>
        <p:spPr bwMode="auto">
          <a:xfrm>
            <a:off x="0" y="8848170"/>
            <a:ext cx="2971800" cy="465693"/>
          </a:xfrm>
          <a:prstGeom prst="rect">
            <a:avLst/>
          </a:prstGeom>
          <a:noFill/>
          <a:ln w="12700">
            <a:noFill/>
            <a:miter lim="800000"/>
            <a:headEnd/>
            <a:tailEnd/>
          </a:ln>
          <a:effectLst/>
        </p:spPr>
        <p:txBody>
          <a:bodyPr vert="horz" wrap="square" lIns="91440" tIns="45720" rIns="91440" bIns="45720" numCol="1" anchor="b" anchorCtr="0" compatLnSpc="1">
            <a:prstTxWarp prst="textNoShape">
              <a:avLst/>
            </a:prstTxWarp>
          </a:bodyPr>
          <a:lstStyle>
            <a:lvl1pPr>
              <a:defRPr>
                <a:ea typeface="ヒラギノ明朝 ProN W3" charset="-128"/>
                <a:cs typeface="ヒラギノ明朝 ProN W3" charset="-128"/>
              </a:defRPr>
            </a:lvl1pPr>
          </a:lstStyle>
          <a:p>
            <a:pPr>
              <a:defRPr/>
            </a:pPr>
            <a:endParaRPr lang="en-US" dirty="0"/>
          </a:p>
        </p:txBody>
      </p:sp>
      <p:sp>
        <p:nvSpPr>
          <p:cNvPr id="122887" name="Rectangle 7"/>
          <p:cNvSpPr>
            <a:spLocks noGrp="1"/>
          </p:cNvSpPr>
          <p:nvPr>
            <p:ph type="sldNum" sz="quarter" idx="5"/>
          </p:nvPr>
        </p:nvSpPr>
        <p:spPr bwMode="auto">
          <a:xfrm>
            <a:off x="3886200" y="8848170"/>
            <a:ext cx="2971800" cy="465693"/>
          </a:xfrm>
          <a:prstGeom prst="rect">
            <a:avLst/>
          </a:prstGeom>
          <a:noFill/>
          <a:ln w="12700">
            <a:noFill/>
            <a:miter lim="800000"/>
            <a:headEnd/>
            <a:tailEnd/>
          </a:ln>
          <a:effectLst/>
        </p:spPr>
        <p:txBody>
          <a:bodyPr vert="horz" wrap="square" lIns="91440" tIns="45720" rIns="91440" bIns="45720" numCol="1" anchor="b" anchorCtr="0" compatLnSpc="1">
            <a:prstTxWarp prst="textNoShape">
              <a:avLst/>
            </a:prstTxWarp>
          </a:bodyPr>
          <a:lstStyle>
            <a:lvl1pPr algn="r">
              <a:defRPr>
                <a:ea typeface="ヒラギノ明朝 ProN W3" charset="0"/>
                <a:cs typeface="ヒラギノ明朝 ProN W3" charset="0"/>
              </a:defRPr>
            </a:lvl1pPr>
          </a:lstStyle>
          <a:p>
            <a:fld id="{CF71BDE5-ED43-E34F-A451-57A645DA5920}" type="slidenum">
              <a:rPr lang="en-US"/>
              <a:pPr/>
              <a:t>‹#›</a:t>
            </a:fld>
            <a:endParaRPr lang="en-US" dirty="0"/>
          </a:p>
        </p:txBody>
      </p:sp>
    </p:spTree>
    <p:extLst>
      <p:ext uri="{BB962C8B-B14F-4D97-AF65-F5344CB8AC3E}">
        <p14:creationId xmlns:p14="http://schemas.microsoft.com/office/powerpoint/2010/main" val="201495960"/>
      </p:ext>
    </p:extLst>
  </p:cSld>
  <p:clrMap bg1="lt1" tx1="dk1" bg2="lt2" tx2="dk2" accent1="accent1" accent2="accent2" accent3="accent3" accent4="accent4" accent5="accent5" accent6="accent6" hlink="hlink" folHlink="folHlink"/>
  <p:hf hdr="0" ftr="0"/>
  <p:notesStyle>
    <a:lvl1pPr algn="l" rtl="0" eaLnBrk="0" fontAlgn="base" hangingPunct="0">
      <a:spcBef>
        <a:spcPct val="0"/>
      </a:spcBef>
      <a:spcAft>
        <a:spcPct val="0"/>
      </a:spcAft>
      <a:defRPr sz="1200" kern="1200">
        <a:solidFill>
          <a:schemeClr val="tx1"/>
        </a:solidFill>
        <a:latin typeface="Times New Roman" pitchFamily="-107" charset="0"/>
        <a:ea typeface="ＭＳ Ｐゴシック" pitchFamily="-107" charset="-128"/>
        <a:cs typeface="ＭＳ Ｐゴシック" pitchFamily="-107" charset="-128"/>
      </a:defRPr>
    </a:lvl1pPr>
    <a:lvl2pPr marL="457200" algn="l" rtl="0" eaLnBrk="0" fontAlgn="base" hangingPunct="0">
      <a:spcBef>
        <a:spcPct val="0"/>
      </a:spcBef>
      <a:spcAft>
        <a:spcPct val="0"/>
      </a:spcAft>
      <a:defRPr sz="1200" kern="1200">
        <a:solidFill>
          <a:schemeClr val="tx1"/>
        </a:solidFill>
        <a:latin typeface="Times New Roman" pitchFamily="-107" charset="0"/>
        <a:ea typeface="ＭＳ Ｐゴシック" pitchFamily="-107" charset="-128"/>
        <a:cs typeface="+mn-cs"/>
      </a:defRPr>
    </a:lvl2pPr>
    <a:lvl3pPr marL="914400" algn="l" rtl="0" eaLnBrk="0" fontAlgn="base" hangingPunct="0">
      <a:spcBef>
        <a:spcPct val="0"/>
      </a:spcBef>
      <a:spcAft>
        <a:spcPct val="0"/>
      </a:spcAft>
      <a:defRPr sz="1200" kern="1200">
        <a:solidFill>
          <a:schemeClr val="tx1"/>
        </a:solidFill>
        <a:latin typeface="Times New Roman" pitchFamily="-107" charset="0"/>
        <a:ea typeface="ＭＳ Ｐゴシック" pitchFamily="-107" charset="-128"/>
        <a:cs typeface="+mn-cs"/>
      </a:defRPr>
    </a:lvl3pPr>
    <a:lvl4pPr marL="1371600" algn="l" rtl="0" eaLnBrk="0" fontAlgn="base" hangingPunct="0">
      <a:spcBef>
        <a:spcPct val="0"/>
      </a:spcBef>
      <a:spcAft>
        <a:spcPct val="0"/>
      </a:spcAft>
      <a:defRPr sz="1200" kern="1200">
        <a:solidFill>
          <a:schemeClr val="tx1"/>
        </a:solidFill>
        <a:latin typeface="Times New Roman" pitchFamily="-107" charset="0"/>
        <a:ea typeface="ＭＳ Ｐゴシック" pitchFamily="-107" charset="-128"/>
        <a:cs typeface="+mn-cs"/>
      </a:defRPr>
    </a:lvl4pPr>
    <a:lvl5pPr marL="1828800" algn="l" rtl="0" eaLnBrk="0" fontAlgn="base" hangingPunct="0">
      <a:spcBef>
        <a:spcPct val="0"/>
      </a:spcBef>
      <a:spcAft>
        <a:spcPct val="0"/>
      </a:spcAft>
      <a:defRPr sz="1200" kern="1200">
        <a:solidFill>
          <a:schemeClr val="tx1"/>
        </a:solidFill>
        <a:latin typeface="Times New Roman" pitchFamily="-107" charset="0"/>
        <a:ea typeface="ＭＳ Ｐゴシック" pitchFamily="-107"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defRPr sz="1200">
                <a:solidFill>
                  <a:srgbClr val="000000"/>
                </a:solidFill>
                <a:latin typeface="Times New Roman" charset="0"/>
                <a:ea typeface="ヒラギノ角ゴ ProN W6" charset="0"/>
                <a:cs typeface="ヒラギノ角ゴ ProN W6" charset="0"/>
                <a:sym typeface="Times New Roman" charset="0"/>
              </a:defRPr>
            </a:lvl1pPr>
            <a:lvl2pPr marL="37931725" indent="-37474525" eaLnBrk="0" hangingPunct="0">
              <a:defRPr sz="1200">
                <a:solidFill>
                  <a:srgbClr val="000000"/>
                </a:solidFill>
                <a:latin typeface="Times New Roman" charset="0"/>
                <a:ea typeface="ヒラギノ角ゴ ProN W6" charset="0"/>
                <a:cs typeface="ヒラギノ角ゴ ProN W6" charset="0"/>
                <a:sym typeface="Times New Roman" charset="0"/>
              </a:defRPr>
            </a:lvl2pPr>
            <a:lvl3pPr eaLnBrk="0" hangingPunct="0">
              <a:defRPr sz="1200">
                <a:solidFill>
                  <a:srgbClr val="000000"/>
                </a:solidFill>
                <a:latin typeface="Times New Roman" charset="0"/>
                <a:ea typeface="ヒラギノ角ゴ ProN W6" charset="0"/>
                <a:cs typeface="ヒラギノ角ゴ ProN W6" charset="0"/>
                <a:sym typeface="Times New Roman" charset="0"/>
              </a:defRPr>
            </a:lvl3pPr>
            <a:lvl4pPr eaLnBrk="0" hangingPunct="0">
              <a:defRPr sz="1200">
                <a:solidFill>
                  <a:srgbClr val="000000"/>
                </a:solidFill>
                <a:latin typeface="Times New Roman" charset="0"/>
                <a:ea typeface="ヒラギノ角ゴ ProN W6" charset="0"/>
                <a:cs typeface="ヒラギノ角ゴ ProN W6" charset="0"/>
                <a:sym typeface="Times New Roman" charset="0"/>
              </a:defRPr>
            </a:lvl4pPr>
            <a:lvl5pPr eaLnBrk="0" hangingPunct="0">
              <a:defRPr sz="1200">
                <a:solidFill>
                  <a:srgbClr val="000000"/>
                </a:solidFill>
                <a:latin typeface="Times New Roman" charset="0"/>
                <a:ea typeface="ヒラギノ角ゴ ProN W6" charset="0"/>
                <a:cs typeface="ヒラギノ角ゴ ProN W6" charset="0"/>
                <a:sym typeface="Times New Roman" charset="0"/>
              </a:defRPr>
            </a:lvl5pPr>
            <a:lvl6pPr marL="457200" eaLnBrk="0" fontAlgn="base" hangingPunct="0">
              <a:spcBef>
                <a:spcPct val="0"/>
              </a:spcBef>
              <a:spcAft>
                <a:spcPct val="0"/>
              </a:spcAft>
              <a:defRPr sz="1200">
                <a:solidFill>
                  <a:srgbClr val="000000"/>
                </a:solidFill>
                <a:latin typeface="Times New Roman" charset="0"/>
                <a:ea typeface="ヒラギノ角ゴ ProN W6" charset="0"/>
                <a:cs typeface="ヒラギノ角ゴ ProN W6" charset="0"/>
                <a:sym typeface="Times New Roman" charset="0"/>
              </a:defRPr>
            </a:lvl6pPr>
            <a:lvl7pPr marL="914400" eaLnBrk="0" fontAlgn="base" hangingPunct="0">
              <a:spcBef>
                <a:spcPct val="0"/>
              </a:spcBef>
              <a:spcAft>
                <a:spcPct val="0"/>
              </a:spcAft>
              <a:defRPr sz="1200">
                <a:solidFill>
                  <a:srgbClr val="000000"/>
                </a:solidFill>
                <a:latin typeface="Times New Roman" charset="0"/>
                <a:ea typeface="ヒラギノ角ゴ ProN W6" charset="0"/>
                <a:cs typeface="ヒラギノ角ゴ ProN W6" charset="0"/>
                <a:sym typeface="Times New Roman" charset="0"/>
              </a:defRPr>
            </a:lvl7pPr>
            <a:lvl8pPr marL="1371600" eaLnBrk="0" fontAlgn="base" hangingPunct="0">
              <a:spcBef>
                <a:spcPct val="0"/>
              </a:spcBef>
              <a:spcAft>
                <a:spcPct val="0"/>
              </a:spcAft>
              <a:defRPr sz="1200">
                <a:solidFill>
                  <a:srgbClr val="000000"/>
                </a:solidFill>
                <a:latin typeface="Times New Roman" charset="0"/>
                <a:ea typeface="ヒラギノ角ゴ ProN W6" charset="0"/>
                <a:cs typeface="ヒラギノ角ゴ ProN W6" charset="0"/>
                <a:sym typeface="Times New Roman" charset="0"/>
              </a:defRPr>
            </a:lvl8pPr>
            <a:lvl9pPr marL="1828800" eaLnBrk="0" fontAlgn="base" hangingPunct="0">
              <a:spcBef>
                <a:spcPct val="0"/>
              </a:spcBef>
              <a:spcAft>
                <a:spcPct val="0"/>
              </a:spcAft>
              <a:defRPr sz="1200">
                <a:solidFill>
                  <a:srgbClr val="000000"/>
                </a:solidFill>
                <a:latin typeface="Times New Roman" charset="0"/>
                <a:ea typeface="ヒラギノ角ゴ ProN W6" charset="0"/>
                <a:cs typeface="ヒラギノ角ゴ ProN W6" charset="0"/>
                <a:sym typeface="Times New Roman" charset="0"/>
              </a:defRPr>
            </a:lvl9pPr>
          </a:lstStyle>
          <a:p>
            <a:pPr eaLnBrk="1" hangingPunct="1"/>
            <a:fld id="{2CD6D6C0-911A-4D40-B6B7-69737552FF46}" type="slidenum">
              <a:rPr lang="en-US">
                <a:ea typeface="ヒラギノ明朝 ProN W3" charset="0"/>
                <a:cs typeface="ヒラギノ明朝 ProN W3" charset="0"/>
              </a:rPr>
              <a:pPr eaLnBrk="1" hangingPunct="1"/>
              <a:t>1</a:t>
            </a:fld>
            <a:endParaRPr lang="en-US">
              <a:ea typeface="ヒラギノ明朝 ProN W3" charset="0"/>
              <a:cs typeface="ヒラギノ明朝 ProN W3" charset="0"/>
            </a:endParaRPr>
          </a:p>
        </p:txBody>
      </p:sp>
      <p:sp>
        <p:nvSpPr>
          <p:cNvPr id="39939" name="Rectangle 2"/>
          <p:cNvSpPr>
            <a:spLocks noGrp="1" noRot="1" noChangeAspect="1" noChangeArrowheads="1" noTextEdit="1"/>
          </p:cNvSpPr>
          <p:nvPr>
            <p:ph type="sldImg"/>
          </p:nvPr>
        </p:nvSpPr>
        <p:spPr>
          <a:ln/>
        </p:spPr>
      </p:sp>
      <p:sp>
        <p:nvSpPr>
          <p:cNvPr id="39940" name="Rectangle 3"/>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c="http://schemas.openxmlformats.org/markup-compatibility/2006" xmlns:mv="urn:schemas-microsoft-com:mac:vml" xmlns:ma14="http://schemas.microsoft.com/office/mac/drawingml/2011/main" xmlns="" val="1"/>
            </a:ext>
          </a:extLst>
        </p:spPr>
        <p:txBody>
          <a:bodyPr/>
          <a:lstStyle/>
          <a:p>
            <a:pPr eaLnBrk="1" hangingPunct="1"/>
            <a:r>
              <a:rPr lang="en-US" dirty="0">
                <a:latin typeface="Times New Roman" charset="0"/>
                <a:ea typeface="ＭＳ Ｐゴシック" charset="0"/>
                <a:cs typeface="ＭＳ Ｐゴシック" charset="0"/>
              </a:rPr>
              <a:t>Open this presentation in ‘Slideshow’ mode to hear the voiceover.  It will play automatically like a video.</a:t>
            </a:r>
          </a:p>
          <a:p>
            <a:pPr eaLnBrk="1" hangingPunct="1"/>
            <a:endParaRPr lang="en-US" dirty="0">
              <a:latin typeface="Times New Roman" charset="0"/>
              <a:ea typeface="ＭＳ Ｐゴシック" charset="0"/>
              <a:cs typeface="ＭＳ Ｐゴシック" charset="0"/>
            </a:endParaRPr>
          </a:p>
          <a:p>
            <a:pPr eaLnBrk="1" hangingPunct="1"/>
            <a:r>
              <a:rPr lang="en-US" dirty="0">
                <a:latin typeface="Times New Roman" charset="0"/>
                <a:ea typeface="ＭＳ Ｐゴシック" charset="0"/>
                <a:cs typeface="ＭＳ Ｐゴシック" charset="0"/>
              </a:rPr>
              <a:t>Hi, and welcome to Reasoning Orientations</a:t>
            </a:r>
          </a:p>
          <a:p>
            <a:pPr eaLnBrk="1" hangingPunct="1"/>
            <a:endParaRPr lang="en-US" dirty="0">
              <a:latin typeface="Times New Roman" charset="0"/>
              <a:ea typeface="ＭＳ Ｐゴシック" charset="0"/>
              <a:cs typeface="ＭＳ Ｐゴシック" charset="0"/>
            </a:endParaRPr>
          </a:p>
          <a:p>
            <a:pPr eaLnBrk="1" hangingPunct="1"/>
            <a:r>
              <a:rPr lang="en-US" dirty="0">
                <a:latin typeface="Times New Roman" charset="0"/>
                <a:ea typeface="ＭＳ Ｐゴシック" charset="0"/>
                <a:cs typeface="ＭＳ Ｐゴシック" charset="0"/>
              </a:rPr>
              <a:t>In the next few slides, we are going to do something that we rarely set aside time to do… we are going to think about how we think</a:t>
            </a:r>
          </a:p>
          <a:p>
            <a:pPr eaLnBrk="1" hangingPunct="1"/>
            <a:endParaRPr lang="en-US" dirty="0">
              <a:latin typeface="Times New Roman" charset="0"/>
              <a:ea typeface="ＭＳ Ｐゴシック" charset="0"/>
              <a:cs typeface="ＭＳ Ｐゴシック" charset="0"/>
            </a:endParaRPr>
          </a:p>
          <a:p>
            <a:pPr eaLnBrk="1" hangingPunct="1"/>
            <a:r>
              <a:rPr lang="en-US" dirty="0">
                <a:latin typeface="Times New Roman" charset="0"/>
                <a:ea typeface="ＭＳ Ｐゴシック" charset="0"/>
                <a:cs typeface="ＭＳ Ｐゴシック" charset="0"/>
              </a:rPr>
              <a:t>Why do we do this? Because different people can receive the same data about a problem or incident and make different meaning from it. How does that happen, you might ask… well the different meanings come from processing the same data through differing reasoning orientations.</a:t>
            </a:r>
          </a:p>
          <a:p>
            <a:pPr eaLnBrk="1" hangingPunct="1"/>
            <a:endParaRPr lang="en-US" dirty="0">
              <a:latin typeface="Times New Roman" charset="0"/>
              <a:ea typeface="ＭＳ Ｐゴシック" charset="0"/>
              <a:cs typeface="ＭＳ Ｐゴシック" charset="0"/>
            </a:endParaRPr>
          </a:p>
          <a:p>
            <a:pPr eaLnBrk="1" hangingPunct="1"/>
            <a:r>
              <a:rPr lang="en-US" dirty="0">
                <a:latin typeface="Times New Roman" charset="0"/>
                <a:ea typeface="ＭＳ Ｐゴシック" charset="0"/>
                <a:cs typeface="ＭＳ Ｐゴシック" charset="0"/>
              </a:rPr>
              <a:t>If we take the time to understand each reasoning orientation and what it creates, then we can begin to understand when to use each, and maybe more importantly, we can begin to make common meaning of the data.</a:t>
            </a:r>
          </a:p>
          <a:p>
            <a:pPr eaLnBrk="1" hangingPunct="1"/>
            <a:endParaRPr lang="en-US" dirty="0">
              <a:latin typeface="Times New Roman" charset="0"/>
              <a:ea typeface="ＭＳ Ｐゴシック" charset="0"/>
              <a:cs typeface="ＭＳ Ｐゴシック" charset="0"/>
            </a:endParaRPr>
          </a:p>
          <a:p>
            <a:pPr eaLnBrk="1" hangingPunct="1"/>
            <a:r>
              <a:rPr lang="en-US" dirty="0">
                <a:latin typeface="Times New Roman" charset="0"/>
                <a:ea typeface="ＭＳ Ｐゴシック" charset="0"/>
                <a:cs typeface="ＭＳ Ｐゴシック" charset="0"/>
              </a:rPr>
              <a:t>Let’s get started, shall we?</a:t>
            </a:r>
          </a:p>
        </p:txBody>
      </p:sp>
      <p:sp>
        <p:nvSpPr>
          <p:cNvPr id="2" name="Date Placeholder 1"/>
          <p:cNvSpPr>
            <a:spLocks noGrp="1"/>
          </p:cNvSpPr>
          <p:nvPr>
            <p:ph type="dt" idx="10"/>
          </p:nvPr>
        </p:nvSpPr>
        <p:spPr/>
        <p:txBody>
          <a:bodyPr/>
          <a:lstStyle/>
          <a:p>
            <a:pPr>
              <a:defRPr/>
            </a:pPr>
            <a:r>
              <a:rPr lang="en-US"/>
              <a:t>June 2016</a:t>
            </a:r>
            <a:endParaRPr lang="en-US" dirty="0"/>
          </a:p>
        </p:txBody>
      </p:sp>
    </p:spTree>
    <p:extLst>
      <p:ext uri="{BB962C8B-B14F-4D97-AF65-F5344CB8AC3E}">
        <p14:creationId xmlns:p14="http://schemas.microsoft.com/office/powerpoint/2010/main" val="13504900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Date Placeholder 3"/>
          <p:cNvSpPr>
            <a:spLocks noGrp="1"/>
          </p:cNvSpPr>
          <p:nvPr>
            <p:ph type="dt" idx="1"/>
          </p:nvPr>
        </p:nvSpPr>
        <p:spPr/>
        <p:txBody>
          <a:bodyPr/>
          <a:lstStyle/>
          <a:p>
            <a:pPr>
              <a:defRPr/>
            </a:pPr>
            <a:r>
              <a:rPr lang="en-US"/>
              <a:t>June 2016</a:t>
            </a:r>
            <a:endParaRPr lang="en-US" dirty="0"/>
          </a:p>
        </p:txBody>
      </p:sp>
      <p:sp>
        <p:nvSpPr>
          <p:cNvPr id="5" name="Slide Number Placeholder 4"/>
          <p:cNvSpPr>
            <a:spLocks noGrp="1"/>
          </p:cNvSpPr>
          <p:nvPr>
            <p:ph type="sldNum" sz="quarter" idx="5"/>
          </p:nvPr>
        </p:nvSpPr>
        <p:spPr/>
        <p:txBody>
          <a:bodyPr/>
          <a:lstStyle/>
          <a:p>
            <a:fld id="{CF71BDE5-ED43-E34F-A451-57A645DA5920}" type="slidenum">
              <a:rPr lang="en-US" smtClean="0"/>
              <a:pPr/>
              <a:t>10</a:t>
            </a:fld>
            <a:endParaRPr lang="en-US" dirty="0"/>
          </a:p>
        </p:txBody>
      </p:sp>
    </p:spTree>
    <p:extLst>
      <p:ext uri="{BB962C8B-B14F-4D97-AF65-F5344CB8AC3E}">
        <p14:creationId xmlns:p14="http://schemas.microsoft.com/office/powerpoint/2010/main" val="5423114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defRPr sz="1200">
                <a:solidFill>
                  <a:srgbClr val="000000"/>
                </a:solidFill>
                <a:latin typeface="Times New Roman" charset="0"/>
                <a:ea typeface="ヒラギノ角ゴ ProN W6" charset="0"/>
                <a:cs typeface="ヒラギノ角ゴ ProN W6" charset="0"/>
                <a:sym typeface="Times New Roman" charset="0"/>
              </a:defRPr>
            </a:lvl1pPr>
            <a:lvl2pPr marL="37931725" indent="-37474525" eaLnBrk="0" hangingPunct="0">
              <a:defRPr sz="1200">
                <a:solidFill>
                  <a:srgbClr val="000000"/>
                </a:solidFill>
                <a:latin typeface="Times New Roman" charset="0"/>
                <a:ea typeface="ヒラギノ角ゴ ProN W6" charset="0"/>
                <a:cs typeface="ヒラギノ角ゴ ProN W6" charset="0"/>
                <a:sym typeface="Times New Roman" charset="0"/>
              </a:defRPr>
            </a:lvl2pPr>
            <a:lvl3pPr eaLnBrk="0" hangingPunct="0">
              <a:defRPr sz="1200">
                <a:solidFill>
                  <a:srgbClr val="000000"/>
                </a:solidFill>
                <a:latin typeface="Times New Roman" charset="0"/>
                <a:ea typeface="ヒラギノ角ゴ ProN W6" charset="0"/>
                <a:cs typeface="ヒラギノ角ゴ ProN W6" charset="0"/>
                <a:sym typeface="Times New Roman" charset="0"/>
              </a:defRPr>
            </a:lvl3pPr>
            <a:lvl4pPr eaLnBrk="0" hangingPunct="0">
              <a:defRPr sz="1200">
                <a:solidFill>
                  <a:srgbClr val="000000"/>
                </a:solidFill>
                <a:latin typeface="Times New Roman" charset="0"/>
                <a:ea typeface="ヒラギノ角ゴ ProN W6" charset="0"/>
                <a:cs typeface="ヒラギノ角ゴ ProN W6" charset="0"/>
                <a:sym typeface="Times New Roman" charset="0"/>
              </a:defRPr>
            </a:lvl4pPr>
            <a:lvl5pPr eaLnBrk="0" hangingPunct="0">
              <a:defRPr sz="1200">
                <a:solidFill>
                  <a:srgbClr val="000000"/>
                </a:solidFill>
                <a:latin typeface="Times New Roman" charset="0"/>
                <a:ea typeface="ヒラギノ角ゴ ProN W6" charset="0"/>
                <a:cs typeface="ヒラギノ角ゴ ProN W6" charset="0"/>
                <a:sym typeface="Times New Roman" charset="0"/>
              </a:defRPr>
            </a:lvl5pPr>
            <a:lvl6pPr marL="457200" eaLnBrk="0" fontAlgn="base" hangingPunct="0">
              <a:spcBef>
                <a:spcPct val="0"/>
              </a:spcBef>
              <a:spcAft>
                <a:spcPct val="0"/>
              </a:spcAft>
              <a:defRPr sz="1200">
                <a:solidFill>
                  <a:srgbClr val="000000"/>
                </a:solidFill>
                <a:latin typeface="Times New Roman" charset="0"/>
                <a:ea typeface="ヒラギノ角ゴ ProN W6" charset="0"/>
                <a:cs typeface="ヒラギノ角ゴ ProN W6" charset="0"/>
                <a:sym typeface="Times New Roman" charset="0"/>
              </a:defRPr>
            </a:lvl6pPr>
            <a:lvl7pPr marL="914400" eaLnBrk="0" fontAlgn="base" hangingPunct="0">
              <a:spcBef>
                <a:spcPct val="0"/>
              </a:spcBef>
              <a:spcAft>
                <a:spcPct val="0"/>
              </a:spcAft>
              <a:defRPr sz="1200">
                <a:solidFill>
                  <a:srgbClr val="000000"/>
                </a:solidFill>
                <a:latin typeface="Times New Roman" charset="0"/>
                <a:ea typeface="ヒラギノ角ゴ ProN W6" charset="0"/>
                <a:cs typeface="ヒラギノ角ゴ ProN W6" charset="0"/>
                <a:sym typeface="Times New Roman" charset="0"/>
              </a:defRPr>
            </a:lvl7pPr>
            <a:lvl8pPr marL="1371600" eaLnBrk="0" fontAlgn="base" hangingPunct="0">
              <a:spcBef>
                <a:spcPct val="0"/>
              </a:spcBef>
              <a:spcAft>
                <a:spcPct val="0"/>
              </a:spcAft>
              <a:defRPr sz="1200">
                <a:solidFill>
                  <a:srgbClr val="000000"/>
                </a:solidFill>
                <a:latin typeface="Times New Roman" charset="0"/>
                <a:ea typeface="ヒラギノ角ゴ ProN W6" charset="0"/>
                <a:cs typeface="ヒラギノ角ゴ ProN W6" charset="0"/>
                <a:sym typeface="Times New Roman" charset="0"/>
              </a:defRPr>
            </a:lvl8pPr>
            <a:lvl9pPr marL="1828800" eaLnBrk="0" fontAlgn="base" hangingPunct="0">
              <a:spcBef>
                <a:spcPct val="0"/>
              </a:spcBef>
              <a:spcAft>
                <a:spcPct val="0"/>
              </a:spcAft>
              <a:defRPr sz="1200">
                <a:solidFill>
                  <a:srgbClr val="000000"/>
                </a:solidFill>
                <a:latin typeface="Times New Roman" charset="0"/>
                <a:ea typeface="ヒラギノ角ゴ ProN W6" charset="0"/>
                <a:cs typeface="ヒラギノ角ゴ ProN W6" charset="0"/>
                <a:sym typeface="Times New Roman" charset="0"/>
              </a:defRPr>
            </a:lvl9pPr>
          </a:lstStyle>
          <a:p>
            <a:pPr eaLnBrk="1" hangingPunct="1"/>
            <a:fld id="{E5BE3B30-7141-0649-ABFA-E940388E6553}" type="slidenum">
              <a:rPr lang="en-US">
                <a:ea typeface="ヒラギノ明朝 ProN W3" charset="0"/>
                <a:cs typeface="ヒラギノ明朝 ProN W3" charset="0"/>
              </a:rPr>
              <a:pPr eaLnBrk="1" hangingPunct="1"/>
              <a:t>11</a:t>
            </a:fld>
            <a:endParaRPr lang="en-US">
              <a:ea typeface="ヒラギノ明朝 ProN W3" charset="0"/>
              <a:cs typeface="ヒラギノ明朝 ProN W3" charset="0"/>
            </a:endParaRPr>
          </a:p>
        </p:txBody>
      </p:sp>
      <p:sp>
        <p:nvSpPr>
          <p:cNvPr id="52227" name="Rectangle 2"/>
          <p:cNvSpPr>
            <a:spLocks noGrp="1" noRot="1" noChangeAspect="1" noChangeArrowheads="1" noTextEdit="1"/>
          </p:cNvSpPr>
          <p:nvPr>
            <p:ph type="sldImg"/>
          </p:nvPr>
        </p:nvSpPr>
        <p:spPr>
          <a:ln/>
        </p:spPr>
      </p:sp>
      <p:sp>
        <p:nvSpPr>
          <p:cNvPr id="52228" name="Rectangle 3"/>
          <p:cNvSpPr>
            <a:spLocks noGrp="1"/>
          </p:cNvSpPr>
          <p:nvPr>
            <p:ph type="body" idx="1"/>
          </p:nvPr>
        </p:nvSpPr>
        <p:spPr>
          <a:xfrm>
            <a:off x="914400" y="4424084"/>
            <a:ext cx="5029200" cy="4424085"/>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c="http://schemas.openxmlformats.org/markup-compatibility/2006" xmlns:mv="urn:schemas-microsoft-com:mac:vml" xmlns:ma14="http://schemas.microsoft.com/office/mac/drawingml/2011/main" xmlns="" val="1"/>
            </a:ext>
          </a:extLst>
        </p:spPr>
        <p:txBody>
          <a:bodyPr/>
          <a:lstStyle/>
          <a:p>
            <a:pPr eaLnBrk="1" hangingPunct="1"/>
            <a:r>
              <a:rPr lang="en-US" dirty="0">
                <a:latin typeface="Times New Roman" charset="0"/>
                <a:ea typeface="ＭＳ Ｐゴシック" charset="0"/>
                <a:cs typeface="ＭＳ Ｐゴシック" charset="0"/>
              </a:rPr>
              <a:t>To recap the reasoning lenses:</a:t>
            </a:r>
          </a:p>
          <a:p>
            <a:pPr eaLnBrk="1" hangingPunct="1"/>
            <a:endParaRPr lang="en-US" dirty="0">
              <a:latin typeface="Times New Roman" charset="0"/>
              <a:ea typeface="ＭＳ Ｐゴシック" charset="0"/>
              <a:cs typeface="ＭＳ Ｐゴシック" charset="0"/>
            </a:endParaRPr>
          </a:p>
          <a:p>
            <a:pPr eaLnBrk="1" hangingPunct="1"/>
            <a:r>
              <a:rPr lang="en-US" dirty="0">
                <a:latin typeface="Times New Roman" charset="0"/>
                <a:ea typeface="ＭＳ Ｐゴシック" charset="0"/>
                <a:cs typeface="ＭＳ Ｐゴシック" charset="0"/>
              </a:rPr>
              <a:t>Solution reasoning is usually focused on actions we take to get out of the problem, and reasoning is typically based on assumed causes gained from past experience</a:t>
            </a:r>
          </a:p>
          <a:p>
            <a:pPr eaLnBrk="1" hangingPunct="1"/>
            <a:endParaRPr lang="en-US" dirty="0">
              <a:latin typeface="Times New Roman" charset="0"/>
              <a:ea typeface="ＭＳ Ｐゴシック" charset="0"/>
              <a:cs typeface="ＭＳ Ｐゴシック" charset="0"/>
            </a:endParaRPr>
          </a:p>
          <a:p>
            <a:pPr eaLnBrk="1" hangingPunct="1"/>
            <a:r>
              <a:rPr lang="en-US" dirty="0">
                <a:latin typeface="Times New Roman" charset="0"/>
                <a:ea typeface="ＭＳ Ｐゴシック" charset="0"/>
                <a:cs typeface="ＭＳ Ｐゴシック" charset="0"/>
              </a:rPr>
              <a:t>Defensive reasoning is typically triggered by hindsight bias, looking backwards in time after we know the outcome in order to judge what should have happened or what failed</a:t>
            </a:r>
          </a:p>
          <a:p>
            <a:pPr eaLnBrk="1" hangingPunct="1"/>
            <a:r>
              <a:rPr lang="en-US" dirty="0">
                <a:latin typeface="Times New Roman" charset="0"/>
                <a:ea typeface="ＭＳ Ｐゴシック" charset="0"/>
                <a:cs typeface="ＭＳ Ｐゴシック" charset="0"/>
              </a:rPr>
              <a:t>It is driven by our expertise, and reinforces existing belief models of barriers and controls based on how we believe things should work. Defensive reasoning is often devoid of situational details or context, and based on what we already know or believe.</a:t>
            </a:r>
          </a:p>
          <a:p>
            <a:pPr eaLnBrk="1" hangingPunct="1"/>
            <a:endParaRPr lang="en-US" dirty="0">
              <a:latin typeface="Times New Roman" charset="0"/>
              <a:ea typeface="ＭＳ Ｐゴシック" charset="0"/>
              <a:cs typeface="ＭＳ Ｐゴシック" charset="0"/>
            </a:endParaRPr>
          </a:p>
          <a:p>
            <a:pPr eaLnBrk="1" hangingPunct="1"/>
            <a:r>
              <a:rPr lang="en-US" dirty="0">
                <a:latin typeface="Times New Roman" charset="0"/>
                <a:ea typeface="ＭＳ Ｐゴシック" charset="0"/>
                <a:cs typeface="ＭＳ Ｐゴシック" charset="0"/>
              </a:rPr>
              <a:t>Causal Reasoning</a:t>
            </a:r>
          </a:p>
          <a:p>
            <a:pPr eaLnBrk="1" hangingPunct="1"/>
            <a:endParaRPr lang="en-US" dirty="0">
              <a:latin typeface="Times New Roman" charset="0"/>
              <a:ea typeface="ＭＳ Ｐゴシック" charset="0"/>
              <a:cs typeface="ＭＳ Ｐゴシック" charset="0"/>
            </a:endParaRPr>
          </a:p>
          <a:p>
            <a:pPr eaLnBrk="1" hangingPunct="1"/>
            <a:r>
              <a:rPr lang="en-US" dirty="0">
                <a:latin typeface="Times New Roman" charset="0"/>
                <a:ea typeface="ＭＳ Ｐゴシック" charset="0"/>
                <a:cs typeface="ＭＳ Ｐゴシック" charset="0"/>
              </a:rPr>
              <a:t>Valuable in performance improvement investigation because performance happens in foresight, and causal reasoning is based in foresight perspective.</a:t>
            </a:r>
          </a:p>
          <a:p>
            <a:pPr eaLnBrk="1" hangingPunct="1"/>
            <a:r>
              <a:rPr lang="en-US" dirty="0">
                <a:latin typeface="Times New Roman" charset="0"/>
                <a:ea typeface="ＭＳ Ｐゴシック" charset="0"/>
                <a:cs typeface="ＭＳ Ｐゴシック" charset="0"/>
              </a:rPr>
              <a:t>It focuses on what actually happened, including specifics such as time, place, and magnitude to help create systemic context for our causality.</a:t>
            </a:r>
          </a:p>
          <a:p>
            <a:pPr eaLnBrk="1" hangingPunct="1"/>
            <a:r>
              <a:rPr lang="en-US" dirty="0">
                <a:latin typeface="Times New Roman" charset="0"/>
                <a:ea typeface="ＭＳ Ｐゴシック" charset="0"/>
                <a:cs typeface="ＭＳ Ｐゴシック" charset="0"/>
              </a:rPr>
              <a:t>With the context and specificity, causal reasoning stimulates learning at both an individual and system level, and allows us to create actions that work in foresight.</a:t>
            </a:r>
          </a:p>
        </p:txBody>
      </p:sp>
      <p:sp>
        <p:nvSpPr>
          <p:cNvPr id="2" name="Date Placeholder 1"/>
          <p:cNvSpPr>
            <a:spLocks noGrp="1"/>
          </p:cNvSpPr>
          <p:nvPr>
            <p:ph type="dt" idx="10"/>
          </p:nvPr>
        </p:nvSpPr>
        <p:spPr/>
        <p:txBody>
          <a:bodyPr/>
          <a:lstStyle/>
          <a:p>
            <a:pPr>
              <a:defRPr/>
            </a:pPr>
            <a:r>
              <a:rPr lang="en-US"/>
              <a:t>June 2016</a:t>
            </a:r>
            <a:endParaRPr lang="en-US" dirty="0"/>
          </a:p>
        </p:txBody>
      </p:sp>
    </p:spTree>
    <p:extLst>
      <p:ext uri="{BB962C8B-B14F-4D97-AF65-F5344CB8AC3E}">
        <p14:creationId xmlns:p14="http://schemas.microsoft.com/office/powerpoint/2010/main" val="15403834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txBox="1">
            <a:spLocks noGrp="1"/>
          </p:cNvSpPr>
          <p:nvPr/>
        </p:nvSpPr>
        <p:spPr bwMode="auto">
          <a:xfrm>
            <a:off x="3886201" y="8848170"/>
            <a:ext cx="2971800" cy="465693"/>
          </a:xfrm>
          <a:prstGeom prst="rect">
            <a:avLst/>
          </a:prstGeom>
          <a:noFill/>
          <a:ln w="12700">
            <a:noFill/>
            <a:miter lim="800000"/>
            <a:headEnd/>
            <a:tailEnd/>
          </a:ln>
        </p:spPr>
        <p:txBody>
          <a:bodyPr lIns="91431" tIns="45716" rIns="91431" bIns="45716" anchor="b"/>
          <a:lstStyle/>
          <a:p>
            <a:pPr algn="r"/>
            <a:fld id="{9BC5EE76-C02E-4C5B-9E27-96E48DA0CCF1}" type="slidenum">
              <a:rPr lang="en-US"/>
              <a:pPr algn="r"/>
              <a:t>2</a:t>
            </a:fld>
            <a:endParaRPr lang="en-US"/>
          </a:p>
        </p:txBody>
      </p:sp>
      <p:sp>
        <p:nvSpPr>
          <p:cNvPr id="9011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0116" name="Rectangle 3"/>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GB" dirty="0">
                <a:latin typeface="Times New Roman" pitchFamily="18" charset="0"/>
                <a:ea typeface="MS PGothic" pitchFamily="34" charset="-128"/>
              </a:rPr>
              <a:t>By definition, reasoning is the process of thinking about something in a logical way in order to form a conclusion…it’s the ability of our minds to think and understand things in a logical way.</a:t>
            </a:r>
          </a:p>
          <a:p>
            <a:pPr>
              <a:spcBef>
                <a:spcPct val="0"/>
              </a:spcBef>
            </a:pPr>
            <a:endParaRPr lang="en-GB" dirty="0">
              <a:latin typeface="Times New Roman" pitchFamily="18" charset="0"/>
              <a:ea typeface="MS PGothic" pitchFamily="34" charset="-128"/>
            </a:endParaRPr>
          </a:p>
          <a:p>
            <a:pPr>
              <a:spcBef>
                <a:spcPct val="0"/>
              </a:spcBef>
            </a:pPr>
            <a:r>
              <a:rPr lang="en-GB" dirty="0">
                <a:latin typeface="Times New Roman" pitchFamily="18" charset="0"/>
                <a:ea typeface="MS PGothic" pitchFamily="34" charset="-128"/>
              </a:rPr>
              <a:t>So if we all think about things logically, we will all see them the same way, right? If only it were that simple… in truth, we can REASON through things in a LOGICAL  manner, yet still arrive at different outcomes based on the ORIENTATION of the reasoning we use…</a:t>
            </a:r>
          </a:p>
          <a:p>
            <a:pPr>
              <a:spcBef>
                <a:spcPct val="0"/>
              </a:spcBef>
            </a:pPr>
            <a:endParaRPr lang="en-GB" dirty="0">
              <a:latin typeface="Times New Roman" pitchFamily="18" charset="0"/>
              <a:ea typeface="MS PGothic" pitchFamily="34" charset="-128"/>
            </a:endParaRPr>
          </a:p>
          <a:p>
            <a:pPr>
              <a:spcBef>
                <a:spcPct val="0"/>
              </a:spcBef>
            </a:pPr>
            <a:r>
              <a:rPr lang="en-GB" dirty="0">
                <a:latin typeface="Times New Roman" pitchFamily="18" charset="0"/>
                <a:ea typeface="MS PGothic" pitchFamily="34" charset="-128"/>
              </a:rPr>
              <a:t>This conversation is NOT about which orientation is better or worse. Each has its own value, and today’s conversation is about what each orientation creates, and the subsequent value of each in context.</a:t>
            </a:r>
          </a:p>
          <a:p>
            <a:pPr>
              <a:spcBef>
                <a:spcPct val="0"/>
              </a:spcBef>
            </a:pPr>
            <a:endParaRPr lang="en-GB" dirty="0">
              <a:latin typeface="Times New Roman" pitchFamily="18" charset="0"/>
              <a:ea typeface="MS PGothic" pitchFamily="34" charset="-128"/>
            </a:endParaRPr>
          </a:p>
          <a:p>
            <a:pPr>
              <a:spcBef>
                <a:spcPct val="0"/>
              </a:spcBef>
            </a:pPr>
            <a:endParaRPr lang="en-GB" dirty="0">
              <a:latin typeface="Times New Roman" pitchFamily="18" charset="0"/>
              <a:ea typeface="MS PGothic" pitchFamily="34" charset="-128"/>
            </a:endParaRPr>
          </a:p>
        </p:txBody>
      </p:sp>
      <p:sp>
        <p:nvSpPr>
          <p:cNvPr id="2" name="Date Placeholder 1"/>
          <p:cNvSpPr>
            <a:spLocks noGrp="1"/>
          </p:cNvSpPr>
          <p:nvPr>
            <p:ph type="dt" idx="10"/>
          </p:nvPr>
        </p:nvSpPr>
        <p:spPr/>
        <p:txBody>
          <a:bodyPr/>
          <a:lstStyle/>
          <a:p>
            <a:pPr>
              <a:defRPr/>
            </a:pPr>
            <a:r>
              <a:rPr lang="en-US"/>
              <a:t>June 2016</a:t>
            </a:r>
            <a:endParaRPr lang="en-US" dirty="0"/>
          </a:p>
        </p:txBody>
      </p:sp>
    </p:spTree>
    <p:extLst>
      <p:ext uri="{BB962C8B-B14F-4D97-AF65-F5344CB8AC3E}">
        <p14:creationId xmlns:p14="http://schemas.microsoft.com/office/powerpoint/2010/main" val="7747377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txBox="1">
            <a:spLocks noGrp="1"/>
          </p:cNvSpPr>
          <p:nvPr/>
        </p:nvSpPr>
        <p:spPr bwMode="auto">
          <a:xfrm>
            <a:off x="3886201" y="8848170"/>
            <a:ext cx="2971800" cy="465693"/>
          </a:xfrm>
          <a:prstGeom prst="rect">
            <a:avLst/>
          </a:prstGeom>
          <a:noFill/>
          <a:ln w="12700">
            <a:noFill/>
            <a:miter lim="800000"/>
            <a:headEnd/>
            <a:tailEnd/>
          </a:ln>
        </p:spPr>
        <p:txBody>
          <a:bodyPr lIns="91431" tIns="45716" rIns="91431" bIns="45716" anchor="b"/>
          <a:lstStyle/>
          <a:p>
            <a:pPr algn="r"/>
            <a:fld id="{9BC5EE76-C02E-4C5B-9E27-96E48DA0CCF1}" type="slidenum">
              <a:rPr lang="en-US"/>
              <a:pPr algn="r"/>
              <a:t>3</a:t>
            </a:fld>
            <a:endParaRPr lang="en-US"/>
          </a:p>
        </p:txBody>
      </p:sp>
      <p:sp>
        <p:nvSpPr>
          <p:cNvPr id="9011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0116" name="Rectangle 3"/>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GB" dirty="0">
                <a:latin typeface="Times New Roman" pitchFamily="18" charset="0"/>
                <a:ea typeface="MS PGothic" pitchFamily="34" charset="-128"/>
              </a:rPr>
              <a:t>Think of it in terms of a camera with three lenses…Which lens is best? </a:t>
            </a:r>
          </a:p>
          <a:p>
            <a:pPr>
              <a:spcBef>
                <a:spcPct val="0"/>
              </a:spcBef>
            </a:pPr>
            <a:r>
              <a:rPr lang="en-GB" dirty="0">
                <a:latin typeface="Times New Roman" pitchFamily="18" charset="0"/>
                <a:ea typeface="MS PGothic" pitchFamily="34" charset="-128"/>
              </a:rPr>
              <a:t>Of course, that depends on what the photographer wants to see… each lens has its own value… and in each photograph, the observed object remains the same, yet the different lenses can change the way we see what we are observing through each lens. </a:t>
            </a:r>
          </a:p>
          <a:p>
            <a:pPr>
              <a:spcBef>
                <a:spcPct val="0"/>
              </a:spcBef>
            </a:pPr>
            <a:endParaRPr lang="en-GB" dirty="0">
              <a:latin typeface="Times New Roman" pitchFamily="18" charset="0"/>
              <a:ea typeface="MS PGothic" pitchFamily="34" charset="-128"/>
            </a:endParaRPr>
          </a:p>
          <a:p>
            <a:pPr>
              <a:spcBef>
                <a:spcPct val="0"/>
              </a:spcBef>
            </a:pPr>
            <a:r>
              <a:rPr lang="en-GB" dirty="0">
                <a:latin typeface="Times New Roman" pitchFamily="18" charset="0"/>
                <a:ea typeface="MS PGothic" pitchFamily="34" charset="-128"/>
              </a:rPr>
              <a:t>The same thing is happening when we look at data through our different reasoning lenses. While the data remains the same, what we see is affected by the lens we use to view it.</a:t>
            </a:r>
          </a:p>
          <a:p>
            <a:pPr>
              <a:spcBef>
                <a:spcPct val="0"/>
              </a:spcBef>
            </a:pPr>
            <a:endParaRPr lang="en-GB" dirty="0">
              <a:latin typeface="Times New Roman" pitchFamily="18" charset="0"/>
              <a:ea typeface="MS PGothic" pitchFamily="34" charset="-128"/>
            </a:endParaRPr>
          </a:p>
          <a:p>
            <a:pPr>
              <a:spcBef>
                <a:spcPct val="0"/>
              </a:spcBef>
            </a:pPr>
            <a:endParaRPr lang="en-GB" dirty="0">
              <a:latin typeface="Times New Roman" pitchFamily="18" charset="0"/>
              <a:ea typeface="MS PGothic" pitchFamily="34" charset="-128"/>
            </a:endParaRPr>
          </a:p>
        </p:txBody>
      </p:sp>
      <p:sp>
        <p:nvSpPr>
          <p:cNvPr id="2" name="Date Placeholder 1"/>
          <p:cNvSpPr>
            <a:spLocks noGrp="1"/>
          </p:cNvSpPr>
          <p:nvPr>
            <p:ph type="dt" idx="10"/>
          </p:nvPr>
        </p:nvSpPr>
        <p:spPr/>
        <p:txBody>
          <a:bodyPr/>
          <a:lstStyle/>
          <a:p>
            <a:pPr>
              <a:defRPr/>
            </a:pPr>
            <a:r>
              <a:rPr lang="en-US"/>
              <a:t>June 2016</a:t>
            </a:r>
            <a:endParaRPr lang="en-US" dirty="0"/>
          </a:p>
        </p:txBody>
      </p:sp>
    </p:spTree>
    <p:extLst>
      <p:ext uri="{BB962C8B-B14F-4D97-AF65-F5344CB8AC3E}">
        <p14:creationId xmlns:p14="http://schemas.microsoft.com/office/powerpoint/2010/main" val="12388533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txBox="1">
            <a:spLocks noGrp="1"/>
          </p:cNvSpPr>
          <p:nvPr/>
        </p:nvSpPr>
        <p:spPr bwMode="auto">
          <a:xfrm>
            <a:off x="3886201" y="8848170"/>
            <a:ext cx="2971800" cy="465693"/>
          </a:xfrm>
          <a:prstGeom prst="rect">
            <a:avLst/>
          </a:prstGeom>
          <a:noFill/>
          <a:ln w="12700">
            <a:noFill/>
            <a:miter lim="800000"/>
            <a:headEnd/>
            <a:tailEnd/>
          </a:ln>
        </p:spPr>
        <p:txBody>
          <a:bodyPr lIns="91431" tIns="45716" rIns="91431" bIns="45716" anchor="b"/>
          <a:lstStyle/>
          <a:p>
            <a:pPr algn="r"/>
            <a:fld id="{9BC5EE76-C02E-4C5B-9E27-96E48DA0CCF1}" type="slidenum">
              <a:rPr lang="en-US"/>
              <a:pPr algn="r"/>
              <a:t>4</a:t>
            </a:fld>
            <a:endParaRPr lang="en-US"/>
          </a:p>
        </p:txBody>
      </p:sp>
      <p:sp>
        <p:nvSpPr>
          <p:cNvPr id="9011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0116" name="Rectangle 3"/>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GB" dirty="0">
                <a:latin typeface="Times New Roman" pitchFamily="18" charset="0"/>
                <a:ea typeface="MS PGothic" pitchFamily="34" charset="-128"/>
              </a:rPr>
              <a:t>Why do reasoning orientations matter in this work? I would like to suggest that there are two options when dealing with problems.</a:t>
            </a:r>
          </a:p>
          <a:p>
            <a:pPr>
              <a:spcBef>
                <a:spcPct val="0"/>
              </a:spcBef>
            </a:pPr>
            <a:endParaRPr lang="en-GB" dirty="0">
              <a:latin typeface="Times New Roman" pitchFamily="18" charset="0"/>
              <a:ea typeface="MS PGothic" pitchFamily="34" charset="-128"/>
            </a:endParaRPr>
          </a:p>
          <a:p>
            <a:pPr>
              <a:spcBef>
                <a:spcPct val="0"/>
              </a:spcBef>
            </a:pPr>
            <a:r>
              <a:rPr lang="en-GB" dirty="0">
                <a:latin typeface="Times New Roman" pitchFamily="18" charset="0"/>
                <a:ea typeface="MS PGothic" pitchFamily="34" charset="-128"/>
              </a:rPr>
              <a:t>When facing a problem,  our natural first inclination is to figure out how to get out of it… but if we want to avoid repeating our problems, we also need to figure out how we got into it. </a:t>
            </a:r>
          </a:p>
          <a:p>
            <a:pPr>
              <a:spcBef>
                <a:spcPct val="0"/>
              </a:spcBef>
            </a:pPr>
            <a:endParaRPr lang="en-GB" dirty="0">
              <a:latin typeface="Times New Roman" pitchFamily="18" charset="0"/>
              <a:ea typeface="MS PGothic" pitchFamily="34" charset="-128"/>
            </a:endParaRPr>
          </a:p>
          <a:p>
            <a:pPr>
              <a:spcBef>
                <a:spcPct val="0"/>
              </a:spcBef>
            </a:pPr>
            <a:r>
              <a:rPr lang="en-GB" dirty="0">
                <a:latin typeface="Times New Roman" pitchFamily="18" charset="0"/>
                <a:ea typeface="MS PGothic" pitchFamily="34" charset="-128"/>
              </a:rPr>
              <a:t>If I drive my car into a ditch, of course the first thought is going to be </a:t>
            </a:r>
            <a:r>
              <a:rPr lang="en-GB" b="1" dirty="0">
                <a:latin typeface="Times New Roman" pitchFamily="18" charset="0"/>
                <a:ea typeface="MS PGothic" pitchFamily="34" charset="-128"/>
              </a:rPr>
              <a:t>“how do I get out of it?”</a:t>
            </a:r>
          </a:p>
          <a:p>
            <a:pPr>
              <a:spcBef>
                <a:spcPct val="0"/>
              </a:spcBef>
            </a:pPr>
            <a:endParaRPr lang="en-GB" dirty="0">
              <a:latin typeface="Times New Roman" pitchFamily="18" charset="0"/>
              <a:ea typeface="MS PGothic" pitchFamily="34" charset="-128"/>
            </a:endParaRPr>
          </a:p>
          <a:p>
            <a:pPr>
              <a:spcBef>
                <a:spcPct val="0"/>
              </a:spcBef>
            </a:pPr>
            <a:r>
              <a:rPr lang="en-GB" dirty="0">
                <a:latin typeface="Times New Roman" pitchFamily="18" charset="0"/>
                <a:ea typeface="MS PGothic" pitchFamily="34" charset="-128"/>
              </a:rPr>
              <a:t>But if I find myself in the ditch on multiple occasions, I probably need to start understanding </a:t>
            </a:r>
            <a:r>
              <a:rPr lang="en-GB" b="1" dirty="0">
                <a:latin typeface="Times New Roman" pitchFamily="18" charset="0"/>
                <a:ea typeface="MS PGothic" pitchFamily="34" charset="-128"/>
              </a:rPr>
              <a:t>what are the causes that keep getting me into the ditch.</a:t>
            </a:r>
          </a:p>
          <a:p>
            <a:pPr>
              <a:spcBef>
                <a:spcPct val="0"/>
              </a:spcBef>
            </a:pPr>
            <a:endParaRPr lang="en-GB" dirty="0">
              <a:latin typeface="Times New Roman" pitchFamily="18" charset="0"/>
              <a:ea typeface="MS PGothic" pitchFamily="34" charset="-128"/>
            </a:endParaRPr>
          </a:p>
          <a:p>
            <a:pPr>
              <a:spcBef>
                <a:spcPct val="0"/>
              </a:spcBef>
            </a:pPr>
            <a:r>
              <a:rPr lang="en-GB" dirty="0">
                <a:latin typeface="Times New Roman" pitchFamily="18" charset="0"/>
                <a:ea typeface="MS PGothic" pitchFamily="34" charset="-128"/>
              </a:rPr>
              <a:t>Of course, I could invest in a winch, or  a subscription to a roadside assistance company, but I would be better served if I understand the causes of  how I consistently end up in the ditch, instead of just becoming an expert on how to get my car out of it.</a:t>
            </a:r>
          </a:p>
          <a:p>
            <a:pPr>
              <a:spcBef>
                <a:spcPct val="0"/>
              </a:spcBef>
            </a:pPr>
            <a:endParaRPr lang="en-GB" dirty="0">
              <a:latin typeface="Times New Roman" pitchFamily="18" charset="0"/>
              <a:ea typeface="MS PGothic" pitchFamily="34" charset="-128"/>
            </a:endParaRPr>
          </a:p>
          <a:p>
            <a:pPr>
              <a:spcBef>
                <a:spcPct val="0"/>
              </a:spcBef>
            </a:pPr>
            <a:r>
              <a:rPr lang="en-GB" dirty="0">
                <a:latin typeface="Times New Roman" pitchFamily="18" charset="0"/>
                <a:ea typeface="MS PGothic" pitchFamily="34" charset="-128"/>
              </a:rPr>
              <a:t>Once I understand and eliminate those causes, I can keep my car on the road where I actually want it…</a:t>
            </a:r>
          </a:p>
        </p:txBody>
      </p:sp>
      <p:sp>
        <p:nvSpPr>
          <p:cNvPr id="2" name="Date Placeholder 1"/>
          <p:cNvSpPr>
            <a:spLocks noGrp="1"/>
          </p:cNvSpPr>
          <p:nvPr>
            <p:ph type="dt" idx="10"/>
          </p:nvPr>
        </p:nvSpPr>
        <p:spPr/>
        <p:txBody>
          <a:bodyPr/>
          <a:lstStyle/>
          <a:p>
            <a:pPr>
              <a:defRPr/>
            </a:pPr>
            <a:r>
              <a:rPr lang="en-US"/>
              <a:t>June 2016</a:t>
            </a:r>
            <a:endParaRPr lang="en-US" dirty="0"/>
          </a:p>
        </p:txBody>
      </p:sp>
    </p:spTree>
    <p:extLst>
      <p:ext uri="{BB962C8B-B14F-4D97-AF65-F5344CB8AC3E}">
        <p14:creationId xmlns:p14="http://schemas.microsoft.com/office/powerpoint/2010/main" val="39546280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p:cNvSpPr>
          <p:nvPr>
            <p:ph type="sldNum" sz="quarter" idx="5"/>
          </p:nvPr>
        </p:nvSpPr>
        <p:spPr>
          <a:noFill/>
        </p:spPr>
        <p:txBody>
          <a:bodyPr/>
          <a:lstStyle/>
          <a:p>
            <a:fld id="{F6DB4591-6B88-45F2-9FFD-A00A22B337A0}" type="slidenum">
              <a:rPr lang="en-US" smtClean="0"/>
              <a:pPr/>
              <a:t>5</a:t>
            </a:fld>
            <a:endParaRPr lang="en-US"/>
          </a:p>
        </p:txBody>
      </p:sp>
      <p:sp>
        <p:nvSpPr>
          <p:cNvPr id="149507" name="Rectangle 2"/>
          <p:cNvSpPr>
            <a:spLocks noGrp="1" noRot="1" noChangeAspect="1" noChangeArrowheads="1" noTextEdit="1"/>
          </p:cNvSpPr>
          <p:nvPr>
            <p:ph type="sldImg"/>
          </p:nvPr>
        </p:nvSpPr>
        <p:spPr>
          <a:ln/>
        </p:spPr>
      </p:sp>
      <p:sp>
        <p:nvSpPr>
          <p:cNvPr id="149508" name="Rectangle 3"/>
          <p:cNvSpPr>
            <a:spLocks noGrp="1"/>
          </p:cNvSpPr>
          <p:nvPr>
            <p:ph type="body" idx="1"/>
          </p:nvPr>
        </p:nvSpPr>
        <p:spPr>
          <a:noFill/>
          <a:ln w="9525"/>
        </p:spPr>
        <p:txBody>
          <a:bodyPr/>
          <a:lstStyle/>
          <a:p>
            <a:pPr eaLnBrk="1" hangingPunct="1"/>
            <a:r>
              <a:rPr lang="en-US" dirty="0">
                <a:latin typeface="Times New Roman" charset="0"/>
                <a:ea typeface="ＭＳ Ｐゴシック" charset="-128"/>
              </a:rPr>
              <a:t>We have experienced several reasoning orientations in doing this work, but there are three specific ones that typically show up in investigation and performance improvement work. </a:t>
            </a:r>
          </a:p>
          <a:p>
            <a:pPr eaLnBrk="1" hangingPunct="1"/>
            <a:endParaRPr lang="en-US" dirty="0">
              <a:latin typeface="Times New Roman" charset="0"/>
              <a:ea typeface="ＭＳ Ｐゴシック" charset="-128"/>
            </a:endParaRPr>
          </a:p>
          <a:p>
            <a:pPr eaLnBrk="1" hangingPunct="1"/>
            <a:r>
              <a:rPr lang="en-US" dirty="0">
                <a:latin typeface="Times New Roman" charset="0"/>
                <a:ea typeface="ＭＳ Ｐゴシック" charset="-128"/>
              </a:rPr>
              <a:t>First, let’s look at the definition of each, then we will talk about when they show up in problem solving.</a:t>
            </a:r>
          </a:p>
          <a:p>
            <a:pPr eaLnBrk="1" hangingPunct="1"/>
            <a:endParaRPr lang="en-US" dirty="0">
              <a:latin typeface="Times New Roman" charset="0"/>
              <a:ea typeface="ＭＳ Ｐゴシック" charset="-128"/>
            </a:endParaRPr>
          </a:p>
          <a:p>
            <a:pPr eaLnBrk="1" hangingPunct="1"/>
            <a:r>
              <a:rPr lang="en-US" dirty="0">
                <a:latin typeface="Times New Roman" charset="0"/>
                <a:ea typeface="ＭＳ Ｐゴシック" charset="-128"/>
              </a:rPr>
              <a:t>They are Solution Reasoning, Defensive Reasoning, and Causal Reasoning</a:t>
            </a:r>
          </a:p>
          <a:p>
            <a:pPr eaLnBrk="1" hangingPunct="1"/>
            <a:endParaRPr lang="en-US" dirty="0">
              <a:latin typeface="Times New Roman" charset="0"/>
              <a:ea typeface="ＭＳ Ｐゴシック" charset="-128"/>
            </a:endParaRPr>
          </a:p>
          <a:p>
            <a:pPr eaLnBrk="1" hangingPunct="1"/>
            <a:r>
              <a:rPr lang="en-US" dirty="0">
                <a:latin typeface="Times New Roman" charset="0"/>
                <a:ea typeface="ＭＳ Ｐゴシック" charset="-128"/>
              </a:rPr>
              <a:t>(read the definition of each)</a:t>
            </a:r>
          </a:p>
          <a:p>
            <a:pPr eaLnBrk="1" hangingPunct="1"/>
            <a:endParaRPr lang="en-US" dirty="0">
              <a:latin typeface="Times New Roman" charset="0"/>
              <a:ea typeface="ＭＳ Ｐゴシック" charset="-128"/>
            </a:endParaRPr>
          </a:p>
          <a:p>
            <a:pPr eaLnBrk="1" hangingPunct="1"/>
            <a:r>
              <a:rPr lang="en-US" dirty="0">
                <a:latin typeface="Times New Roman" charset="0"/>
                <a:ea typeface="ＭＳ Ｐゴシック" charset="-128"/>
              </a:rPr>
              <a:t>Now that we have defined them, let’s discuss how do each one shows up in problem solving, investigation, and performance improvement</a:t>
            </a:r>
          </a:p>
        </p:txBody>
      </p:sp>
      <p:sp>
        <p:nvSpPr>
          <p:cNvPr id="2" name="Date Placeholder 1"/>
          <p:cNvSpPr>
            <a:spLocks noGrp="1"/>
          </p:cNvSpPr>
          <p:nvPr>
            <p:ph type="dt" idx="10"/>
          </p:nvPr>
        </p:nvSpPr>
        <p:spPr/>
        <p:txBody>
          <a:bodyPr/>
          <a:lstStyle/>
          <a:p>
            <a:pPr>
              <a:defRPr/>
            </a:pPr>
            <a:r>
              <a:rPr lang="en-US"/>
              <a:t>June 2016</a:t>
            </a:r>
            <a:endParaRPr lang="en-US" dirty="0"/>
          </a:p>
        </p:txBody>
      </p:sp>
    </p:spTree>
    <p:extLst>
      <p:ext uri="{BB962C8B-B14F-4D97-AF65-F5344CB8AC3E}">
        <p14:creationId xmlns:p14="http://schemas.microsoft.com/office/powerpoint/2010/main" val="6354683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txBox="1">
            <a:spLocks noGrp="1"/>
          </p:cNvSpPr>
          <p:nvPr/>
        </p:nvSpPr>
        <p:spPr bwMode="auto">
          <a:xfrm>
            <a:off x="3886201" y="8848170"/>
            <a:ext cx="2971800" cy="465693"/>
          </a:xfrm>
          <a:prstGeom prst="rect">
            <a:avLst/>
          </a:prstGeom>
          <a:noFill/>
          <a:ln w="12700">
            <a:noFill/>
            <a:miter lim="800000"/>
            <a:headEnd/>
            <a:tailEnd/>
          </a:ln>
        </p:spPr>
        <p:txBody>
          <a:bodyPr lIns="91431" tIns="45716" rIns="91431" bIns="45716" anchor="b"/>
          <a:lstStyle/>
          <a:p>
            <a:pPr algn="r"/>
            <a:fld id="{9BC5EE76-C02E-4C5B-9E27-96E48DA0CCF1}" type="slidenum">
              <a:rPr lang="en-US"/>
              <a:pPr algn="r"/>
              <a:t>6</a:t>
            </a:fld>
            <a:endParaRPr lang="en-US"/>
          </a:p>
        </p:txBody>
      </p:sp>
      <p:sp>
        <p:nvSpPr>
          <p:cNvPr id="9011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0116" name="Rectangle 3"/>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GB" dirty="0">
                <a:latin typeface="Times New Roman" pitchFamily="18" charset="0"/>
                <a:ea typeface="MS PGothic" pitchFamily="34" charset="-128"/>
              </a:rPr>
              <a:t>Back to our problem analogy… </a:t>
            </a:r>
          </a:p>
          <a:p>
            <a:pPr>
              <a:spcBef>
                <a:spcPct val="0"/>
              </a:spcBef>
            </a:pPr>
            <a:endParaRPr lang="en-GB" dirty="0">
              <a:latin typeface="Times New Roman" pitchFamily="18" charset="0"/>
              <a:ea typeface="MS PGothic" pitchFamily="34" charset="-128"/>
            </a:endParaRPr>
          </a:p>
          <a:p>
            <a:pPr>
              <a:spcBef>
                <a:spcPct val="0"/>
              </a:spcBef>
            </a:pPr>
            <a:r>
              <a:rPr lang="en-GB" dirty="0">
                <a:latin typeface="Times New Roman" pitchFamily="18" charset="0"/>
                <a:ea typeface="MS PGothic" pitchFamily="34" charset="-128"/>
              </a:rPr>
              <a:t>When I get in to a problem, the first natural tendency is to get out of it.</a:t>
            </a:r>
          </a:p>
          <a:p>
            <a:pPr>
              <a:spcBef>
                <a:spcPct val="0"/>
              </a:spcBef>
            </a:pPr>
            <a:endParaRPr lang="en-GB" dirty="0">
              <a:latin typeface="Times New Roman" pitchFamily="18" charset="0"/>
              <a:ea typeface="MS PGothic" pitchFamily="34" charset="-128"/>
            </a:endParaRPr>
          </a:p>
          <a:p>
            <a:pPr>
              <a:spcBef>
                <a:spcPct val="0"/>
              </a:spcBef>
            </a:pPr>
            <a:r>
              <a:rPr lang="en-GB" dirty="0">
                <a:latin typeface="Times New Roman" pitchFamily="18" charset="0"/>
                <a:ea typeface="MS PGothic" pitchFamily="34" charset="-128"/>
              </a:rPr>
              <a:t>We typically get out of a problem with an orientation called solution reasoning. </a:t>
            </a:r>
          </a:p>
          <a:p>
            <a:pPr>
              <a:spcBef>
                <a:spcPct val="0"/>
              </a:spcBef>
            </a:pPr>
            <a:endParaRPr lang="en-GB" dirty="0">
              <a:latin typeface="Times New Roman" pitchFamily="18" charset="0"/>
              <a:ea typeface="MS PGothic" pitchFamily="34" charset="-128"/>
            </a:endParaRPr>
          </a:p>
          <a:p>
            <a:pPr>
              <a:spcBef>
                <a:spcPct val="0"/>
              </a:spcBef>
            </a:pPr>
            <a:r>
              <a:rPr lang="en-GB" dirty="0">
                <a:latin typeface="Times New Roman" pitchFamily="18" charset="0"/>
                <a:ea typeface="MS PGothic" pitchFamily="34" charset="-128"/>
              </a:rPr>
              <a:t>(read definition)</a:t>
            </a:r>
          </a:p>
          <a:p>
            <a:pPr>
              <a:spcBef>
                <a:spcPct val="0"/>
              </a:spcBef>
            </a:pPr>
            <a:endParaRPr lang="en-GB" dirty="0">
              <a:latin typeface="Times New Roman" pitchFamily="18" charset="0"/>
              <a:ea typeface="MS PGothic" pitchFamily="34" charset="-128"/>
            </a:endParaRPr>
          </a:p>
          <a:p>
            <a:pPr>
              <a:spcBef>
                <a:spcPct val="0"/>
              </a:spcBef>
            </a:pPr>
            <a:r>
              <a:rPr lang="en-GB" dirty="0">
                <a:latin typeface="Times New Roman" pitchFamily="18" charset="0"/>
                <a:ea typeface="MS PGothic" pitchFamily="34" charset="-128"/>
              </a:rPr>
              <a:t>The lens for solution reasoning is “what action do in need to take to get out of this problem” </a:t>
            </a:r>
          </a:p>
          <a:p>
            <a:pPr>
              <a:spcBef>
                <a:spcPct val="0"/>
              </a:spcBef>
            </a:pPr>
            <a:endParaRPr lang="en-GB" dirty="0">
              <a:latin typeface="Times New Roman" pitchFamily="18" charset="0"/>
              <a:ea typeface="MS PGothic" pitchFamily="34" charset="-128"/>
            </a:endParaRPr>
          </a:p>
          <a:p>
            <a:pPr>
              <a:spcBef>
                <a:spcPct val="0"/>
              </a:spcBef>
            </a:pPr>
            <a:r>
              <a:rPr lang="en-GB" dirty="0">
                <a:latin typeface="Times New Roman" pitchFamily="18" charset="0"/>
                <a:ea typeface="MS PGothic" pitchFamily="34" charset="-128"/>
              </a:rPr>
              <a:t>Based on assumed causes or causes from past experiences in a similar situation</a:t>
            </a:r>
          </a:p>
          <a:p>
            <a:pPr>
              <a:spcBef>
                <a:spcPct val="0"/>
              </a:spcBef>
            </a:pPr>
            <a:endParaRPr lang="en-GB" dirty="0">
              <a:latin typeface="Times New Roman" pitchFamily="18" charset="0"/>
              <a:ea typeface="MS PGothic" pitchFamily="34" charset="-128"/>
            </a:endParaRPr>
          </a:p>
          <a:p>
            <a:pPr>
              <a:spcBef>
                <a:spcPct val="0"/>
              </a:spcBef>
            </a:pPr>
            <a:r>
              <a:rPr lang="en-GB" dirty="0">
                <a:latin typeface="Times New Roman" pitchFamily="18" charset="0"/>
                <a:ea typeface="MS PGothic" pitchFamily="34" charset="-128"/>
              </a:rPr>
              <a:t>This reasoning is most beneficial where taking action is time critical.</a:t>
            </a:r>
          </a:p>
          <a:p>
            <a:pPr>
              <a:spcBef>
                <a:spcPct val="0"/>
              </a:spcBef>
            </a:pPr>
            <a:endParaRPr lang="en-GB" dirty="0">
              <a:latin typeface="Times New Roman" pitchFamily="18" charset="0"/>
              <a:ea typeface="MS PGothic" pitchFamily="34" charset="-128"/>
            </a:endParaRPr>
          </a:p>
          <a:p>
            <a:pPr>
              <a:spcBef>
                <a:spcPct val="0"/>
              </a:spcBef>
            </a:pPr>
            <a:r>
              <a:rPr lang="en-GB" dirty="0">
                <a:latin typeface="Times New Roman" pitchFamily="18" charset="0"/>
                <a:ea typeface="MS PGothic" pitchFamily="34" charset="-128"/>
              </a:rPr>
              <a:t>If I am crossing at a crosswalk where I have the right of way and see a car coming at me at high speed, do I stand there and think “What is causing this car to continue coming at me when I have the right of way?” </a:t>
            </a:r>
          </a:p>
          <a:p>
            <a:pPr>
              <a:spcBef>
                <a:spcPct val="0"/>
              </a:spcBef>
            </a:pPr>
            <a:endParaRPr lang="en-GB" dirty="0">
              <a:latin typeface="Times New Roman" pitchFamily="18" charset="0"/>
              <a:ea typeface="MS PGothic" pitchFamily="34" charset="-128"/>
            </a:endParaRPr>
          </a:p>
          <a:p>
            <a:pPr>
              <a:spcBef>
                <a:spcPct val="0"/>
              </a:spcBef>
            </a:pPr>
            <a:r>
              <a:rPr lang="en-GB" dirty="0">
                <a:latin typeface="Times New Roman" pitchFamily="18" charset="0"/>
                <a:ea typeface="MS PGothic" pitchFamily="34" charset="-128"/>
              </a:rPr>
              <a:t>No, solution reasoning tells me to move out of the street immediately before I get hit. It is intuitive, and an effective way to immediately resolve my situation and get out of the immediate circumstance.</a:t>
            </a:r>
          </a:p>
          <a:p>
            <a:pPr>
              <a:spcBef>
                <a:spcPct val="0"/>
              </a:spcBef>
            </a:pPr>
            <a:endParaRPr lang="en-GB" dirty="0">
              <a:latin typeface="Times New Roman" pitchFamily="18" charset="0"/>
              <a:ea typeface="MS PGothic" pitchFamily="34" charset="-128"/>
            </a:endParaRPr>
          </a:p>
          <a:p>
            <a:pPr>
              <a:spcBef>
                <a:spcPct val="0"/>
              </a:spcBef>
            </a:pPr>
            <a:r>
              <a:rPr lang="en-GB" dirty="0">
                <a:latin typeface="Times New Roman" pitchFamily="18" charset="0"/>
                <a:ea typeface="MS PGothic" pitchFamily="34" charset="-128"/>
              </a:rPr>
              <a:t>The typical outcome of Solution Reasoning is “An action we can take based on our current understanding of the problem based on our current knowledge and belief model.</a:t>
            </a:r>
          </a:p>
        </p:txBody>
      </p:sp>
      <p:sp>
        <p:nvSpPr>
          <p:cNvPr id="2" name="Date Placeholder 1"/>
          <p:cNvSpPr>
            <a:spLocks noGrp="1"/>
          </p:cNvSpPr>
          <p:nvPr>
            <p:ph type="dt" idx="10"/>
          </p:nvPr>
        </p:nvSpPr>
        <p:spPr/>
        <p:txBody>
          <a:bodyPr/>
          <a:lstStyle/>
          <a:p>
            <a:pPr>
              <a:defRPr/>
            </a:pPr>
            <a:r>
              <a:rPr lang="en-US"/>
              <a:t>June 2016</a:t>
            </a:r>
            <a:endParaRPr lang="en-US" dirty="0"/>
          </a:p>
        </p:txBody>
      </p:sp>
    </p:spTree>
    <p:extLst>
      <p:ext uri="{BB962C8B-B14F-4D97-AF65-F5344CB8AC3E}">
        <p14:creationId xmlns:p14="http://schemas.microsoft.com/office/powerpoint/2010/main" val="1376443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txBox="1">
            <a:spLocks noGrp="1"/>
          </p:cNvSpPr>
          <p:nvPr/>
        </p:nvSpPr>
        <p:spPr bwMode="auto">
          <a:xfrm>
            <a:off x="3886201" y="8848170"/>
            <a:ext cx="2971800" cy="465693"/>
          </a:xfrm>
          <a:prstGeom prst="rect">
            <a:avLst/>
          </a:prstGeom>
          <a:noFill/>
          <a:ln w="12700">
            <a:noFill/>
            <a:miter lim="800000"/>
            <a:headEnd/>
            <a:tailEnd/>
          </a:ln>
        </p:spPr>
        <p:txBody>
          <a:bodyPr lIns="91431" tIns="45716" rIns="91431" bIns="45716" anchor="b"/>
          <a:lstStyle/>
          <a:p>
            <a:pPr algn="r"/>
            <a:fld id="{9BC5EE76-C02E-4C5B-9E27-96E48DA0CCF1}" type="slidenum">
              <a:rPr lang="en-US"/>
              <a:pPr algn="r"/>
              <a:t>7</a:t>
            </a:fld>
            <a:endParaRPr lang="en-US"/>
          </a:p>
        </p:txBody>
      </p:sp>
      <p:sp>
        <p:nvSpPr>
          <p:cNvPr id="9011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0116" name="Rectangle 3"/>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GB" dirty="0">
                <a:latin typeface="Times New Roman" pitchFamily="18" charset="0"/>
                <a:ea typeface="MS PGothic" pitchFamily="34" charset="-128"/>
              </a:rPr>
              <a:t>The next two types of reasoning are typically used to describe </a:t>
            </a:r>
            <a:r>
              <a:rPr lang="en-GB" b="1" dirty="0">
                <a:latin typeface="Times New Roman" pitchFamily="18" charset="0"/>
                <a:ea typeface="MS PGothic" pitchFamily="34" charset="-128"/>
              </a:rPr>
              <a:t>How I got into the problem. </a:t>
            </a:r>
          </a:p>
          <a:p>
            <a:pPr>
              <a:spcBef>
                <a:spcPct val="0"/>
              </a:spcBef>
            </a:pPr>
            <a:endParaRPr lang="en-GB" dirty="0">
              <a:latin typeface="Times New Roman" pitchFamily="18" charset="0"/>
              <a:ea typeface="MS PGothic" pitchFamily="34" charset="-128"/>
            </a:endParaRPr>
          </a:p>
          <a:p>
            <a:pPr>
              <a:spcBef>
                <a:spcPct val="0"/>
              </a:spcBef>
            </a:pPr>
            <a:r>
              <a:rPr lang="en-GB" dirty="0">
                <a:latin typeface="Times New Roman" pitchFamily="18" charset="0"/>
                <a:ea typeface="MS PGothic" pitchFamily="34" charset="-128"/>
              </a:rPr>
              <a:t>One of them suggests that I got into the problem by what I did, and the other by what I did not do.</a:t>
            </a:r>
          </a:p>
          <a:p>
            <a:pPr>
              <a:spcBef>
                <a:spcPct val="0"/>
              </a:spcBef>
            </a:pPr>
            <a:endParaRPr lang="en-GB" dirty="0">
              <a:latin typeface="Times New Roman" pitchFamily="18" charset="0"/>
              <a:ea typeface="MS PGothic" pitchFamily="34" charset="-128"/>
            </a:endParaRPr>
          </a:p>
          <a:p>
            <a:r>
              <a:rPr lang="en-GB" dirty="0">
                <a:latin typeface="Times New Roman" pitchFamily="18" charset="0"/>
                <a:ea typeface="MS PGothic" pitchFamily="34" charset="-128"/>
              </a:rPr>
              <a:t>When we use defensive reasoning, we look for what failed, what was missing, or we judge in hindsight what was “wrong”</a:t>
            </a:r>
          </a:p>
          <a:p>
            <a:endParaRPr lang="en-GB" dirty="0">
              <a:latin typeface="Times New Roman" pitchFamily="18" charset="0"/>
              <a:ea typeface="MS PGothic" pitchFamily="34" charset="-128"/>
            </a:endParaRPr>
          </a:p>
          <a:p>
            <a:pPr>
              <a:spcBef>
                <a:spcPct val="0"/>
              </a:spcBef>
            </a:pPr>
            <a:r>
              <a:rPr lang="en-GB" b="1" dirty="0">
                <a:latin typeface="Times New Roman" pitchFamily="18" charset="0"/>
                <a:ea typeface="MS PGothic" pitchFamily="34" charset="-128"/>
              </a:rPr>
              <a:t>Defensive reasoning </a:t>
            </a:r>
            <a:r>
              <a:rPr lang="en-GB" dirty="0">
                <a:latin typeface="Times New Roman" pitchFamily="18" charset="0"/>
                <a:ea typeface="MS PGothic" pitchFamily="34" charset="-128"/>
              </a:rPr>
              <a:t>is the lens of “ I got into it by what I did not do”</a:t>
            </a:r>
          </a:p>
          <a:p>
            <a:pPr>
              <a:spcBef>
                <a:spcPct val="0"/>
              </a:spcBef>
            </a:pPr>
            <a:endParaRPr lang="en-GB" dirty="0">
              <a:latin typeface="Times New Roman" pitchFamily="18" charset="0"/>
              <a:ea typeface="MS PGothic" pitchFamily="34" charset="-128"/>
            </a:endParaRPr>
          </a:p>
          <a:p>
            <a:pPr>
              <a:spcBef>
                <a:spcPct val="0"/>
              </a:spcBef>
            </a:pPr>
            <a:r>
              <a:rPr lang="en-GB" dirty="0">
                <a:latin typeface="Times New Roman" pitchFamily="18" charset="0"/>
                <a:ea typeface="MS PGothic" pitchFamily="34" charset="-128"/>
              </a:rPr>
              <a:t>From a timing standpoint, it is backward looking in time, and usually</a:t>
            </a:r>
            <a:r>
              <a:rPr lang="en-GB" baseline="0" dirty="0">
                <a:latin typeface="Times New Roman" pitchFamily="18" charset="0"/>
                <a:ea typeface="MS PGothic" pitchFamily="34" charset="-128"/>
              </a:rPr>
              <a:t> </a:t>
            </a:r>
            <a:r>
              <a:rPr lang="en-GB" dirty="0">
                <a:latin typeface="Times New Roman" pitchFamily="18" charset="0"/>
                <a:ea typeface="MS PGothic" pitchFamily="34" charset="-128"/>
              </a:rPr>
              <a:t>triggered by hindsight bias (judging in hindsight based on knowing the outcome.)</a:t>
            </a:r>
          </a:p>
          <a:p>
            <a:pPr>
              <a:spcBef>
                <a:spcPct val="0"/>
              </a:spcBef>
            </a:pPr>
            <a:endParaRPr lang="en-GB" dirty="0">
              <a:latin typeface="Times New Roman" pitchFamily="18" charset="0"/>
              <a:ea typeface="MS PGothic" pitchFamily="34" charset="-128"/>
            </a:endParaRPr>
          </a:p>
          <a:p>
            <a:pPr>
              <a:spcBef>
                <a:spcPct val="0"/>
              </a:spcBef>
            </a:pPr>
            <a:r>
              <a:rPr lang="en-GB" dirty="0">
                <a:latin typeface="Times New Roman" pitchFamily="18" charset="0"/>
                <a:ea typeface="MS PGothic" pitchFamily="34" charset="-128"/>
              </a:rPr>
              <a:t>The typical outcome of defensive reasoning is an audit finding of what should have happened instead.</a:t>
            </a:r>
          </a:p>
          <a:p>
            <a:pPr>
              <a:spcBef>
                <a:spcPct val="0"/>
              </a:spcBef>
            </a:pPr>
            <a:r>
              <a:rPr lang="en-GB" dirty="0">
                <a:latin typeface="Times New Roman" pitchFamily="18" charset="0"/>
                <a:ea typeface="MS PGothic" pitchFamily="34" charset="-128"/>
              </a:rPr>
              <a:t> </a:t>
            </a:r>
          </a:p>
        </p:txBody>
      </p:sp>
      <p:sp>
        <p:nvSpPr>
          <p:cNvPr id="2" name="Date Placeholder 1"/>
          <p:cNvSpPr>
            <a:spLocks noGrp="1"/>
          </p:cNvSpPr>
          <p:nvPr>
            <p:ph type="dt" idx="10"/>
          </p:nvPr>
        </p:nvSpPr>
        <p:spPr/>
        <p:txBody>
          <a:bodyPr/>
          <a:lstStyle/>
          <a:p>
            <a:pPr>
              <a:defRPr/>
            </a:pPr>
            <a:r>
              <a:rPr lang="en-US"/>
              <a:t>June 2016</a:t>
            </a:r>
            <a:endParaRPr lang="en-US" dirty="0"/>
          </a:p>
        </p:txBody>
      </p:sp>
    </p:spTree>
    <p:extLst>
      <p:ext uri="{BB962C8B-B14F-4D97-AF65-F5344CB8AC3E}">
        <p14:creationId xmlns:p14="http://schemas.microsoft.com/office/powerpoint/2010/main" val="38235135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txBox="1">
            <a:spLocks noGrp="1"/>
          </p:cNvSpPr>
          <p:nvPr/>
        </p:nvSpPr>
        <p:spPr bwMode="auto">
          <a:xfrm>
            <a:off x="3886201" y="8848170"/>
            <a:ext cx="2971800" cy="465693"/>
          </a:xfrm>
          <a:prstGeom prst="rect">
            <a:avLst/>
          </a:prstGeom>
          <a:noFill/>
          <a:ln w="12700">
            <a:noFill/>
            <a:miter lim="800000"/>
            <a:headEnd/>
            <a:tailEnd/>
          </a:ln>
        </p:spPr>
        <p:txBody>
          <a:bodyPr lIns="91431" tIns="45716" rIns="91431" bIns="45716" anchor="b"/>
          <a:lstStyle/>
          <a:p>
            <a:pPr algn="r"/>
            <a:fld id="{9BC5EE76-C02E-4C5B-9E27-96E48DA0CCF1}" type="slidenum">
              <a:rPr lang="en-US"/>
              <a:pPr algn="r"/>
              <a:t>8</a:t>
            </a:fld>
            <a:endParaRPr lang="en-US"/>
          </a:p>
        </p:txBody>
      </p:sp>
      <p:sp>
        <p:nvSpPr>
          <p:cNvPr id="9011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0116" name="Rectangle 3"/>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GB" dirty="0">
                <a:latin typeface="Times New Roman" pitchFamily="18" charset="0"/>
                <a:ea typeface="MS PGothic" pitchFamily="34" charset="-128"/>
              </a:rPr>
              <a:t>The final of the three reasoning types is also about how I got into the problem.</a:t>
            </a:r>
          </a:p>
          <a:p>
            <a:pPr>
              <a:spcBef>
                <a:spcPct val="0"/>
              </a:spcBef>
            </a:pPr>
            <a:endParaRPr lang="en-GB" dirty="0">
              <a:latin typeface="Times New Roman" pitchFamily="18" charset="0"/>
              <a:ea typeface="MS PGothic" pitchFamily="34" charset="-128"/>
            </a:endParaRPr>
          </a:p>
          <a:p>
            <a:pPr>
              <a:spcBef>
                <a:spcPct val="0"/>
              </a:spcBef>
            </a:pPr>
            <a:r>
              <a:rPr lang="en-GB" dirty="0">
                <a:latin typeface="Times New Roman" pitchFamily="18" charset="0"/>
                <a:ea typeface="MS PGothic" pitchFamily="34" charset="-128"/>
              </a:rPr>
              <a:t>Causal reasoning is determining what actually happened that created the undesired outcome</a:t>
            </a:r>
          </a:p>
          <a:p>
            <a:pPr>
              <a:spcBef>
                <a:spcPct val="0"/>
              </a:spcBef>
            </a:pPr>
            <a:endParaRPr lang="en-GB" dirty="0">
              <a:latin typeface="Times New Roman" pitchFamily="18" charset="0"/>
              <a:ea typeface="MS PGothic" pitchFamily="34" charset="-128"/>
            </a:endParaRPr>
          </a:p>
          <a:p>
            <a:pPr>
              <a:spcBef>
                <a:spcPct val="0"/>
              </a:spcBef>
            </a:pPr>
            <a:r>
              <a:rPr lang="en-GB" dirty="0">
                <a:latin typeface="Times New Roman" pitchFamily="18" charset="0"/>
                <a:ea typeface="MS PGothic" pitchFamily="34" charset="-128"/>
              </a:rPr>
              <a:t> My reasoning lens is from the perspective of the individuals involved, with a foresight perspective, and a learner mindset. </a:t>
            </a:r>
          </a:p>
          <a:p>
            <a:pPr>
              <a:spcBef>
                <a:spcPct val="0"/>
              </a:spcBef>
            </a:pPr>
            <a:r>
              <a:rPr lang="en-GB" dirty="0">
                <a:latin typeface="Times New Roman" pitchFamily="18" charset="0"/>
                <a:ea typeface="MS PGothic" pitchFamily="34" charset="-128"/>
              </a:rPr>
              <a:t>I suspend judgement to understand “How did it happen this way, this time?”</a:t>
            </a:r>
          </a:p>
          <a:p>
            <a:pPr>
              <a:spcBef>
                <a:spcPct val="0"/>
              </a:spcBef>
            </a:pPr>
            <a:endParaRPr lang="en-GB" dirty="0">
              <a:latin typeface="Times New Roman" pitchFamily="18" charset="0"/>
              <a:ea typeface="MS PGothic" pitchFamily="34" charset="-128"/>
            </a:endParaRPr>
          </a:p>
          <a:p>
            <a:pPr>
              <a:spcBef>
                <a:spcPct val="0"/>
              </a:spcBef>
            </a:pPr>
            <a:r>
              <a:rPr lang="en-GB" dirty="0">
                <a:latin typeface="Times New Roman" pitchFamily="18" charset="0"/>
                <a:ea typeface="MS PGothic" pitchFamily="34" charset="-128"/>
              </a:rPr>
              <a:t>The typical outcome from Causal Reasoning is “An understanding of how the individuals and the performance system worked together during this event to create this specific outcome.” </a:t>
            </a:r>
          </a:p>
          <a:p>
            <a:pPr>
              <a:spcBef>
                <a:spcPct val="0"/>
              </a:spcBef>
            </a:pPr>
            <a:endParaRPr lang="en-GB" dirty="0">
              <a:latin typeface="Times New Roman" pitchFamily="18" charset="0"/>
              <a:ea typeface="MS PGothic" pitchFamily="34" charset="-128"/>
            </a:endParaRPr>
          </a:p>
        </p:txBody>
      </p:sp>
      <p:sp>
        <p:nvSpPr>
          <p:cNvPr id="2" name="Date Placeholder 1"/>
          <p:cNvSpPr>
            <a:spLocks noGrp="1"/>
          </p:cNvSpPr>
          <p:nvPr>
            <p:ph type="dt" idx="10"/>
          </p:nvPr>
        </p:nvSpPr>
        <p:spPr/>
        <p:txBody>
          <a:bodyPr/>
          <a:lstStyle/>
          <a:p>
            <a:pPr>
              <a:defRPr/>
            </a:pPr>
            <a:r>
              <a:rPr lang="en-US"/>
              <a:t>June 2016</a:t>
            </a:r>
            <a:endParaRPr lang="en-US" dirty="0"/>
          </a:p>
        </p:txBody>
      </p:sp>
    </p:spTree>
    <p:extLst>
      <p:ext uri="{BB962C8B-B14F-4D97-AF65-F5344CB8AC3E}">
        <p14:creationId xmlns:p14="http://schemas.microsoft.com/office/powerpoint/2010/main" val="22184454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txBox="1">
            <a:spLocks noGrp="1"/>
          </p:cNvSpPr>
          <p:nvPr/>
        </p:nvSpPr>
        <p:spPr bwMode="auto">
          <a:xfrm>
            <a:off x="3886201" y="8848170"/>
            <a:ext cx="2971800" cy="465693"/>
          </a:xfrm>
          <a:prstGeom prst="rect">
            <a:avLst/>
          </a:prstGeom>
          <a:noFill/>
          <a:ln w="12700">
            <a:noFill/>
            <a:miter lim="800000"/>
            <a:headEnd/>
            <a:tailEnd/>
          </a:ln>
        </p:spPr>
        <p:txBody>
          <a:bodyPr lIns="91431" tIns="45716" rIns="91431" bIns="45716" anchor="b"/>
          <a:lstStyle/>
          <a:p>
            <a:pPr algn="r"/>
            <a:fld id="{9BC5EE76-C02E-4C5B-9E27-96E48DA0CCF1}" type="slidenum">
              <a:rPr lang="en-US"/>
              <a:pPr algn="r"/>
              <a:t>9</a:t>
            </a:fld>
            <a:endParaRPr lang="en-US"/>
          </a:p>
        </p:txBody>
      </p:sp>
      <p:sp>
        <p:nvSpPr>
          <p:cNvPr id="9011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0116" name="Rectangle 3"/>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a:latin typeface="Times New Roman" pitchFamily="18" charset="0"/>
              <a:ea typeface="MS PGothic" pitchFamily="34" charset="-128"/>
            </a:endParaRPr>
          </a:p>
        </p:txBody>
      </p:sp>
      <p:sp>
        <p:nvSpPr>
          <p:cNvPr id="2" name="Date Placeholder 1"/>
          <p:cNvSpPr>
            <a:spLocks noGrp="1"/>
          </p:cNvSpPr>
          <p:nvPr>
            <p:ph type="dt" idx="10"/>
          </p:nvPr>
        </p:nvSpPr>
        <p:spPr/>
        <p:txBody>
          <a:bodyPr/>
          <a:lstStyle/>
          <a:p>
            <a:pPr>
              <a:defRPr/>
            </a:pPr>
            <a:r>
              <a:rPr lang="en-US"/>
              <a:t>June 2016</a:t>
            </a:r>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pic>
        <p:nvPicPr>
          <p:cNvPr id="5" name="Picture 4">
            <a:extLst>
              <a:ext uri="{FF2B5EF4-FFF2-40B4-BE49-F238E27FC236}">
                <a16:creationId xmlns:a16="http://schemas.microsoft.com/office/drawing/2014/main" id="{9A0892E4-EA0D-053B-ACDC-E6F59A471D74}"/>
              </a:ext>
            </a:extLst>
          </p:cNvPr>
          <p:cNvPicPr>
            <a:picLocks noChangeAspect="1"/>
          </p:cNvPicPr>
          <p:nvPr userDrawn="1"/>
        </p:nvPicPr>
        <p:blipFill>
          <a:blip r:embed="rId2"/>
          <a:stretch>
            <a:fillRect/>
          </a:stretch>
        </p:blipFill>
        <p:spPr>
          <a:xfrm>
            <a:off x="990600" y="6400800"/>
            <a:ext cx="2247900" cy="371475"/>
          </a:xfrm>
          <a:prstGeom prst="rect">
            <a:avLst/>
          </a:prstGeom>
        </p:spPr>
      </p:pic>
    </p:spTree>
    <p:extLst>
      <p:ext uri="{BB962C8B-B14F-4D97-AF65-F5344CB8AC3E}">
        <p14:creationId xmlns:p14="http://schemas.microsoft.com/office/powerpoint/2010/main" val="3390665453"/>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61989743"/>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6553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4800"/>
            <a:ext cx="5676900" cy="6553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a:extLst>
              <a:ext uri="{FF2B5EF4-FFF2-40B4-BE49-F238E27FC236}">
                <a16:creationId xmlns:a16="http://schemas.microsoft.com/office/drawing/2014/main" id="{9A54B82C-4A3F-DD32-A495-2408350BF685}"/>
              </a:ext>
            </a:extLst>
          </p:cNvPr>
          <p:cNvPicPr>
            <a:picLocks noChangeAspect="1"/>
          </p:cNvPicPr>
          <p:nvPr userDrawn="1"/>
        </p:nvPicPr>
        <p:blipFill>
          <a:blip r:embed="rId2"/>
          <a:stretch>
            <a:fillRect/>
          </a:stretch>
        </p:blipFill>
        <p:spPr>
          <a:xfrm>
            <a:off x="990600" y="6400800"/>
            <a:ext cx="2247900" cy="371475"/>
          </a:xfrm>
          <a:prstGeom prst="rect">
            <a:avLst/>
          </a:prstGeom>
        </p:spPr>
      </p:pic>
    </p:spTree>
    <p:extLst>
      <p:ext uri="{BB962C8B-B14F-4D97-AF65-F5344CB8AC3E}">
        <p14:creationId xmlns:p14="http://schemas.microsoft.com/office/powerpoint/2010/main" val="2856043567"/>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85800" y="1447800"/>
            <a:ext cx="7772400" cy="5410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4" name="Picture 3">
            <a:extLst>
              <a:ext uri="{FF2B5EF4-FFF2-40B4-BE49-F238E27FC236}">
                <a16:creationId xmlns:a16="http://schemas.microsoft.com/office/drawing/2014/main" id="{4B6B93DC-CA51-B899-22B0-1C3F198BBBBF}"/>
              </a:ext>
            </a:extLst>
          </p:cNvPr>
          <p:cNvPicPr>
            <a:picLocks noChangeAspect="1"/>
          </p:cNvPicPr>
          <p:nvPr userDrawn="1"/>
        </p:nvPicPr>
        <p:blipFill>
          <a:blip r:embed="rId2"/>
          <a:stretch>
            <a:fillRect/>
          </a:stretch>
        </p:blipFill>
        <p:spPr>
          <a:xfrm>
            <a:off x="990600" y="6400800"/>
            <a:ext cx="2247900" cy="371475"/>
          </a:xfrm>
          <a:prstGeom prst="rect">
            <a:avLst/>
          </a:prstGeom>
        </p:spPr>
      </p:pic>
    </p:spTree>
    <p:extLst>
      <p:ext uri="{BB962C8B-B14F-4D97-AF65-F5344CB8AC3E}">
        <p14:creationId xmlns:p14="http://schemas.microsoft.com/office/powerpoint/2010/main" val="1576926862"/>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pic>
        <p:nvPicPr>
          <p:cNvPr id="4" name="Picture 3">
            <a:extLst>
              <a:ext uri="{FF2B5EF4-FFF2-40B4-BE49-F238E27FC236}">
                <a16:creationId xmlns:a16="http://schemas.microsoft.com/office/drawing/2014/main" id="{7D23D188-4603-F861-FED0-0B3AF06D8B10}"/>
              </a:ext>
            </a:extLst>
          </p:cNvPr>
          <p:cNvPicPr>
            <a:picLocks noChangeAspect="1"/>
          </p:cNvPicPr>
          <p:nvPr userDrawn="1"/>
        </p:nvPicPr>
        <p:blipFill>
          <a:blip r:embed="rId2"/>
          <a:stretch>
            <a:fillRect/>
          </a:stretch>
        </p:blipFill>
        <p:spPr>
          <a:xfrm>
            <a:off x="990600" y="6400800"/>
            <a:ext cx="2247900" cy="371475"/>
          </a:xfrm>
          <a:prstGeom prst="rect">
            <a:avLst/>
          </a:prstGeom>
        </p:spPr>
      </p:pic>
    </p:spTree>
    <p:extLst>
      <p:ext uri="{BB962C8B-B14F-4D97-AF65-F5344CB8AC3E}">
        <p14:creationId xmlns:p14="http://schemas.microsoft.com/office/powerpoint/2010/main" val="1816701621"/>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447800"/>
            <a:ext cx="3810000" cy="541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447800"/>
            <a:ext cx="3810000" cy="541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9AAEAA7D-59F4-A7A3-9FC5-6D8C8D1EE08F}"/>
              </a:ext>
            </a:extLst>
          </p:cNvPr>
          <p:cNvPicPr>
            <a:picLocks noChangeAspect="1"/>
          </p:cNvPicPr>
          <p:nvPr userDrawn="1"/>
        </p:nvPicPr>
        <p:blipFill>
          <a:blip r:embed="rId2"/>
          <a:stretch>
            <a:fillRect/>
          </a:stretch>
        </p:blipFill>
        <p:spPr>
          <a:xfrm>
            <a:off x="990600" y="6400800"/>
            <a:ext cx="2247900" cy="371475"/>
          </a:xfrm>
          <a:prstGeom prst="rect">
            <a:avLst/>
          </a:prstGeom>
        </p:spPr>
      </p:pic>
    </p:spTree>
    <p:extLst>
      <p:ext uri="{BB962C8B-B14F-4D97-AF65-F5344CB8AC3E}">
        <p14:creationId xmlns:p14="http://schemas.microsoft.com/office/powerpoint/2010/main" val="3671369604"/>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3AD743BE-9A84-392C-3CB6-B7B73D7D3FF4}"/>
              </a:ext>
            </a:extLst>
          </p:cNvPr>
          <p:cNvPicPr>
            <a:picLocks noChangeAspect="1"/>
          </p:cNvPicPr>
          <p:nvPr userDrawn="1"/>
        </p:nvPicPr>
        <p:blipFill>
          <a:blip r:embed="rId2"/>
          <a:stretch>
            <a:fillRect/>
          </a:stretch>
        </p:blipFill>
        <p:spPr>
          <a:xfrm>
            <a:off x="990600" y="6400800"/>
            <a:ext cx="2247900" cy="371475"/>
          </a:xfrm>
          <a:prstGeom prst="rect">
            <a:avLst/>
          </a:prstGeom>
        </p:spPr>
      </p:pic>
    </p:spTree>
    <p:extLst>
      <p:ext uri="{BB962C8B-B14F-4D97-AF65-F5344CB8AC3E}">
        <p14:creationId xmlns:p14="http://schemas.microsoft.com/office/powerpoint/2010/main" val="2353734198"/>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pic>
        <p:nvPicPr>
          <p:cNvPr id="3" name="Picture 2">
            <a:extLst>
              <a:ext uri="{FF2B5EF4-FFF2-40B4-BE49-F238E27FC236}">
                <a16:creationId xmlns:a16="http://schemas.microsoft.com/office/drawing/2014/main" id="{FDDEFCD9-3276-8BC5-2CAF-E6112C9010D9}"/>
              </a:ext>
            </a:extLst>
          </p:cNvPr>
          <p:cNvPicPr>
            <a:picLocks noChangeAspect="1"/>
          </p:cNvPicPr>
          <p:nvPr userDrawn="1"/>
        </p:nvPicPr>
        <p:blipFill>
          <a:blip r:embed="rId2"/>
          <a:stretch>
            <a:fillRect/>
          </a:stretch>
        </p:blipFill>
        <p:spPr>
          <a:xfrm>
            <a:off x="990600" y="6400800"/>
            <a:ext cx="2247900" cy="371475"/>
          </a:xfrm>
          <a:prstGeom prst="rect">
            <a:avLst/>
          </a:prstGeom>
        </p:spPr>
      </p:pic>
    </p:spTree>
    <p:extLst>
      <p:ext uri="{BB962C8B-B14F-4D97-AF65-F5344CB8AC3E}">
        <p14:creationId xmlns:p14="http://schemas.microsoft.com/office/powerpoint/2010/main" val="3568228053"/>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E454215-EC43-CCD1-169E-E3963287956A}"/>
              </a:ext>
            </a:extLst>
          </p:cNvPr>
          <p:cNvPicPr>
            <a:picLocks noChangeAspect="1"/>
          </p:cNvPicPr>
          <p:nvPr userDrawn="1"/>
        </p:nvPicPr>
        <p:blipFill>
          <a:blip r:embed="rId2"/>
          <a:stretch>
            <a:fillRect/>
          </a:stretch>
        </p:blipFill>
        <p:spPr>
          <a:xfrm>
            <a:off x="990600" y="6400800"/>
            <a:ext cx="2247900" cy="371475"/>
          </a:xfrm>
          <a:prstGeom prst="rect">
            <a:avLst/>
          </a:prstGeom>
        </p:spPr>
      </p:pic>
    </p:spTree>
    <p:extLst>
      <p:ext uri="{BB962C8B-B14F-4D97-AF65-F5344CB8AC3E}">
        <p14:creationId xmlns:p14="http://schemas.microsoft.com/office/powerpoint/2010/main" val="119192387"/>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pic>
        <p:nvPicPr>
          <p:cNvPr id="5" name="Picture 4">
            <a:extLst>
              <a:ext uri="{FF2B5EF4-FFF2-40B4-BE49-F238E27FC236}">
                <a16:creationId xmlns:a16="http://schemas.microsoft.com/office/drawing/2014/main" id="{18B73BDF-1F0E-4B69-13D4-F498F57A37DA}"/>
              </a:ext>
            </a:extLst>
          </p:cNvPr>
          <p:cNvPicPr>
            <a:picLocks noChangeAspect="1"/>
          </p:cNvPicPr>
          <p:nvPr userDrawn="1"/>
        </p:nvPicPr>
        <p:blipFill>
          <a:blip r:embed="rId2"/>
          <a:stretch>
            <a:fillRect/>
          </a:stretch>
        </p:blipFill>
        <p:spPr>
          <a:xfrm>
            <a:off x="990600" y="6400800"/>
            <a:ext cx="2247900" cy="371475"/>
          </a:xfrm>
          <a:prstGeom prst="rect">
            <a:avLst/>
          </a:prstGeom>
        </p:spPr>
      </p:pic>
    </p:spTree>
    <p:extLst>
      <p:ext uri="{BB962C8B-B14F-4D97-AF65-F5344CB8AC3E}">
        <p14:creationId xmlns:p14="http://schemas.microsoft.com/office/powerpoint/2010/main" val="2725325130"/>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sym typeface="Arial" pitchFamily="-107" charset="0"/>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pic>
        <p:nvPicPr>
          <p:cNvPr id="5" name="Picture 4">
            <a:extLst>
              <a:ext uri="{FF2B5EF4-FFF2-40B4-BE49-F238E27FC236}">
                <a16:creationId xmlns:a16="http://schemas.microsoft.com/office/drawing/2014/main" id="{F4163A64-1769-8C4D-0044-F1F9187D8DD5}"/>
              </a:ext>
            </a:extLst>
          </p:cNvPr>
          <p:cNvPicPr>
            <a:picLocks noChangeAspect="1"/>
          </p:cNvPicPr>
          <p:nvPr userDrawn="1"/>
        </p:nvPicPr>
        <p:blipFill>
          <a:blip r:embed="rId2"/>
          <a:stretch>
            <a:fillRect/>
          </a:stretch>
        </p:blipFill>
        <p:spPr>
          <a:xfrm>
            <a:off x="990600" y="6400800"/>
            <a:ext cx="2247900" cy="371475"/>
          </a:xfrm>
          <a:prstGeom prst="rect">
            <a:avLst/>
          </a:prstGeom>
        </p:spPr>
      </p:pic>
    </p:spTree>
    <p:extLst>
      <p:ext uri="{BB962C8B-B14F-4D97-AF65-F5344CB8AC3E}">
        <p14:creationId xmlns:p14="http://schemas.microsoft.com/office/powerpoint/2010/main" val="2592581085"/>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
          <p:cNvSpPr>
            <a:spLocks noGrp="1" noChangeArrowheads="1"/>
          </p:cNvSpPr>
          <p:nvPr>
            <p:ph type="title"/>
          </p:nvPr>
        </p:nvSpPr>
        <p:spPr bwMode="auto">
          <a:xfrm>
            <a:off x="685800" y="3048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c="http://schemas.openxmlformats.org/markup-compatibility/2006" xmlns:mv="urn:schemas-microsoft-com:mac:vml" xmlns:ma14="http://schemas.microsoft.com/office/mac/drawingml/2011/main" xmlns="" val="1"/>
            </a:ext>
          </a:extLst>
        </p:spPr>
        <p:txBody>
          <a:bodyPr vert="horz" wrap="square" lIns="50800" tIns="50800" rIns="91440" bIns="50800" numCol="1" anchor="ctr" anchorCtr="0" compatLnSpc="1">
            <a:prstTxWarp prst="textNoShape">
              <a:avLst/>
            </a:prstTxWarp>
          </a:bodyPr>
          <a:lstStyle/>
          <a:p>
            <a:pPr lvl="0"/>
            <a:r>
              <a:rPr lang="en-US">
                <a:sym typeface="Arial" charset="0"/>
              </a:rPr>
              <a:t>Click to edit Master title style</a:t>
            </a:r>
          </a:p>
        </p:txBody>
      </p:sp>
      <p:sp>
        <p:nvSpPr>
          <p:cNvPr id="1027" name="Rectangle 2"/>
          <p:cNvSpPr>
            <a:spLocks noGrp="1" noChangeArrowheads="1"/>
          </p:cNvSpPr>
          <p:nvPr>
            <p:ph type="body" idx="1"/>
          </p:nvPr>
        </p:nvSpPr>
        <p:spPr bwMode="auto">
          <a:xfrm>
            <a:off x="685800" y="1447800"/>
            <a:ext cx="77724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c="http://schemas.openxmlformats.org/markup-compatibility/2006" xmlns:mv="urn:schemas-microsoft-com:mac:vml" xmlns:ma14="http://schemas.microsoft.com/office/mac/drawingml/2011/main" xmlns="" val="1"/>
            </a:ext>
          </a:extLst>
        </p:spPr>
        <p:txBody>
          <a:bodyPr vert="horz" wrap="square" lIns="50800" tIns="50800" rIns="91440" bIns="50800" numCol="1" anchor="t" anchorCtr="0" compatLnSpc="1">
            <a:prstTxWarp prst="textNoShape">
              <a:avLst/>
            </a:prstTxWarp>
          </a:bodyPr>
          <a:lstStyle/>
          <a:p>
            <a:pPr lvl="0"/>
            <a:r>
              <a:rPr lang="en-US" dirty="0">
                <a:sym typeface="Arial" charset="0"/>
              </a:rPr>
              <a:t>Click to edit Master text styles</a:t>
            </a:r>
          </a:p>
          <a:p>
            <a:pPr lvl="1"/>
            <a:r>
              <a:rPr lang="en-US" dirty="0">
                <a:sym typeface="Arial" charset="0"/>
              </a:rPr>
              <a:t>Second level</a:t>
            </a:r>
          </a:p>
          <a:p>
            <a:pPr lvl="2"/>
            <a:r>
              <a:rPr lang="en-US" dirty="0">
                <a:sym typeface="Arial" charset="0"/>
              </a:rPr>
              <a:t>Third level</a:t>
            </a:r>
          </a:p>
          <a:p>
            <a:pPr lvl="3"/>
            <a:r>
              <a:rPr lang="en-US" dirty="0">
                <a:sym typeface="Arial" charset="0"/>
              </a:rPr>
              <a:t>Fourth level</a:t>
            </a:r>
          </a:p>
          <a:p>
            <a:pPr lvl="4"/>
            <a:r>
              <a:rPr lang="en-US" dirty="0">
                <a:sym typeface="Arial" charset="0"/>
              </a:rPr>
              <a:t>Fifth level</a:t>
            </a:r>
          </a:p>
        </p:txBody>
      </p:sp>
      <p:sp>
        <p:nvSpPr>
          <p:cNvPr id="2" name="Rectangle 3"/>
          <p:cNvSpPr>
            <a:spLocks/>
          </p:cNvSpPr>
          <p:nvPr/>
        </p:nvSpPr>
        <p:spPr bwMode="auto">
          <a:xfrm>
            <a:off x="5486400" y="6400800"/>
            <a:ext cx="3505200" cy="254000"/>
          </a:xfrm>
          <a:prstGeom prst="rect">
            <a:avLst/>
          </a:prstGeom>
          <a:noFill/>
          <a:ln w="12700">
            <a:noFill/>
            <a:miter lim="800000"/>
            <a:headEnd type="none" w="med" len="med"/>
            <a:tailEnd type="none" w="med" len="med"/>
          </a:ln>
        </p:spPr>
        <p:txBody>
          <a:bodyPr lIns="0" tIns="0" rIns="40639" bIns="0"/>
          <a:lstStyle/>
          <a:p>
            <a:pPr marL="39688" algn="ctr">
              <a:defRPr/>
            </a:pPr>
            <a:r>
              <a:rPr lang="en-US" sz="900" b="1" dirty="0">
                <a:solidFill>
                  <a:schemeClr val="tx1"/>
                </a:solidFill>
                <a:latin typeface="Arial" charset="0"/>
                <a:ea typeface="Arial" charset="0"/>
                <a:cs typeface="Arial" charset="0"/>
                <a:sym typeface="Arial" charset="0"/>
              </a:rPr>
              <a:t>Copyright, all rights reserved,</a:t>
            </a:r>
          </a:p>
          <a:p>
            <a:pPr marL="39688" algn="ctr">
              <a:defRPr/>
            </a:pPr>
            <a:r>
              <a:rPr lang="en-US" sz="900" b="1" dirty="0">
                <a:solidFill>
                  <a:schemeClr val="tx1"/>
                </a:solidFill>
                <a:latin typeface="Arial" charset="0"/>
                <a:ea typeface="Arial" charset="0"/>
                <a:cs typeface="Arial" charset="0"/>
                <a:sym typeface="Arial" charset="0"/>
              </a:rPr>
              <a:t>2021 Shell Global Solutions US Inc.</a:t>
            </a:r>
          </a:p>
        </p:txBody>
      </p:sp>
      <p:sp>
        <p:nvSpPr>
          <p:cNvPr id="1028" name="Line 4"/>
          <p:cNvSpPr>
            <a:spLocks noChangeShapeType="1"/>
          </p:cNvSpPr>
          <p:nvPr/>
        </p:nvSpPr>
        <p:spPr bwMode="auto">
          <a:xfrm>
            <a:off x="304800" y="6248400"/>
            <a:ext cx="8534400" cy="1588"/>
          </a:xfrm>
          <a:prstGeom prst="line">
            <a:avLst/>
          </a:prstGeom>
          <a:noFill/>
          <a:ln w="63500">
            <a:solidFill>
              <a:srgbClr val="003399"/>
            </a:solidFill>
            <a:prstDash val="solid"/>
            <a:round/>
            <a:headEnd type="none" w="med" len="med"/>
            <a:tailEnd type="none" w="med" len="med"/>
          </a:ln>
        </p:spPr>
        <p:txBody>
          <a:bodyPr/>
          <a:lstStyle/>
          <a:p>
            <a:pPr>
              <a:defRPr/>
            </a:pPr>
            <a:endParaRPr lang="en-US" dirty="0">
              <a:latin typeface="Times New Roman" pitchFamily="-107" charset="0"/>
              <a:ea typeface="ヒラギノ明朝 ProN W3" pitchFamily="-107" charset="-128"/>
              <a:cs typeface="ヒラギノ明朝 ProN W3" pitchFamily="-107" charset="-128"/>
              <a:sym typeface="Times New Roman" pitchFamily="-107" charset="0"/>
            </a:endParaRPr>
          </a:p>
        </p:txBody>
      </p:sp>
      <p:sp>
        <p:nvSpPr>
          <p:cNvPr id="1029" name="Rectangle 5"/>
          <p:cNvSpPr>
            <a:spLocks/>
          </p:cNvSpPr>
          <p:nvPr/>
        </p:nvSpPr>
        <p:spPr bwMode="auto">
          <a:xfrm>
            <a:off x="320566" y="6477000"/>
            <a:ext cx="2270234" cy="166687"/>
          </a:xfrm>
          <a:prstGeom prst="rect">
            <a:avLst/>
          </a:prstGeom>
          <a:noFill/>
          <a:ln w="12700">
            <a:noFill/>
            <a:miter lim="800000"/>
            <a:headEnd type="none" w="med" len="med"/>
            <a:tailEnd type="none" w="med" len="med"/>
          </a:ln>
        </p:spPr>
        <p:txBody>
          <a:bodyPr lIns="0" tIns="0" rIns="40639" bIns="0"/>
          <a:lstStyle/>
          <a:p>
            <a:pPr marL="39688" algn="ctr">
              <a:defRPr/>
            </a:pPr>
            <a:r>
              <a:rPr lang="en-US" sz="900" b="1" dirty="0">
                <a:solidFill>
                  <a:schemeClr val="tx1"/>
                </a:solidFill>
                <a:latin typeface="Arial" charset="0"/>
                <a:ea typeface="ヒラギノ明朝 ProN W3" pitchFamily="-107" charset="-128"/>
                <a:cs typeface="Arial" charset="0"/>
                <a:sym typeface="Arial" charset="0"/>
              </a:rPr>
              <a:t>Causal Learning</a:t>
            </a:r>
          </a:p>
        </p:txBody>
      </p:sp>
      <p:pic>
        <p:nvPicPr>
          <p:cNvPr id="4" name="Picture 3">
            <a:extLst>
              <a:ext uri="{FF2B5EF4-FFF2-40B4-BE49-F238E27FC236}">
                <a16:creationId xmlns:a16="http://schemas.microsoft.com/office/drawing/2014/main" id="{52A3527B-0A69-F981-EE88-6B7516B43915}"/>
              </a:ext>
            </a:extLst>
          </p:cNvPr>
          <p:cNvPicPr>
            <a:picLocks noChangeAspect="1"/>
          </p:cNvPicPr>
          <p:nvPr userDrawn="1"/>
        </p:nvPicPr>
        <p:blipFill>
          <a:blip r:embed="rId13"/>
          <a:stretch>
            <a:fillRect/>
          </a:stretch>
        </p:blipFill>
        <p:spPr>
          <a:xfrm>
            <a:off x="0" y="5988050"/>
            <a:ext cx="944135" cy="8255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txStyles>
    <p:titleStyle>
      <a:lvl1pPr marL="39688" indent="-39688" algn="ctr" rtl="0" eaLnBrk="0" fontAlgn="base" hangingPunct="0">
        <a:spcBef>
          <a:spcPct val="0"/>
        </a:spcBef>
        <a:spcAft>
          <a:spcPct val="0"/>
        </a:spcAft>
        <a:defRPr sz="3600" b="1">
          <a:solidFill>
            <a:schemeClr val="tx1"/>
          </a:solidFill>
          <a:latin typeface="+mj-lt"/>
          <a:ea typeface="+mj-ea"/>
          <a:cs typeface="+mj-cs"/>
          <a:sym typeface="Arial" charset="0"/>
        </a:defRPr>
      </a:lvl1pPr>
      <a:lvl2pPr marL="39688" indent="-39688" algn="ctr" rtl="0" eaLnBrk="0" fontAlgn="base" hangingPunct="0">
        <a:spcBef>
          <a:spcPct val="0"/>
        </a:spcBef>
        <a:spcAft>
          <a:spcPct val="0"/>
        </a:spcAft>
        <a:defRPr sz="3600" b="1">
          <a:solidFill>
            <a:schemeClr val="tx1"/>
          </a:solidFill>
          <a:latin typeface="Arial" pitchFamily="-107" charset="0"/>
          <a:ea typeface="ヒラギノ角ゴ ProN W6" pitchFamily="-107" charset="-128"/>
          <a:cs typeface="ヒラギノ角ゴ ProN W6" pitchFamily="-107" charset="-128"/>
          <a:sym typeface="Arial" charset="0"/>
        </a:defRPr>
      </a:lvl2pPr>
      <a:lvl3pPr marL="39688" indent="-39688" algn="ctr" rtl="0" eaLnBrk="0" fontAlgn="base" hangingPunct="0">
        <a:spcBef>
          <a:spcPct val="0"/>
        </a:spcBef>
        <a:spcAft>
          <a:spcPct val="0"/>
        </a:spcAft>
        <a:defRPr sz="3600" b="1">
          <a:solidFill>
            <a:schemeClr val="tx1"/>
          </a:solidFill>
          <a:latin typeface="Arial" pitchFamily="-107" charset="0"/>
          <a:ea typeface="ヒラギノ角ゴ ProN W6" pitchFamily="-107" charset="-128"/>
          <a:cs typeface="ヒラギノ角ゴ ProN W6" pitchFamily="-107" charset="-128"/>
          <a:sym typeface="Arial" charset="0"/>
        </a:defRPr>
      </a:lvl3pPr>
      <a:lvl4pPr marL="39688" indent="-39688" algn="ctr" rtl="0" eaLnBrk="0" fontAlgn="base" hangingPunct="0">
        <a:spcBef>
          <a:spcPct val="0"/>
        </a:spcBef>
        <a:spcAft>
          <a:spcPct val="0"/>
        </a:spcAft>
        <a:defRPr sz="3600" b="1">
          <a:solidFill>
            <a:schemeClr val="tx1"/>
          </a:solidFill>
          <a:latin typeface="Arial" pitchFamily="-107" charset="0"/>
          <a:ea typeface="ヒラギノ角ゴ ProN W6" pitchFamily="-107" charset="-128"/>
          <a:cs typeface="ヒラギノ角ゴ ProN W6" pitchFamily="-107" charset="-128"/>
          <a:sym typeface="Arial" charset="0"/>
        </a:defRPr>
      </a:lvl4pPr>
      <a:lvl5pPr marL="39688" indent="-39688" algn="ctr" rtl="0" eaLnBrk="0" fontAlgn="base" hangingPunct="0">
        <a:spcBef>
          <a:spcPct val="0"/>
        </a:spcBef>
        <a:spcAft>
          <a:spcPct val="0"/>
        </a:spcAft>
        <a:defRPr sz="3600" b="1">
          <a:solidFill>
            <a:schemeClr val="tx1"/>
          </a:solidFill>
          <a:latin typeface="Arial" pitchFamily="-107" charset="0"/>
          <a:ea typeface="ヒラギノ角ゴ ProN W6" pitchFamily="-107" charset="-128"/>
          <a:cs typeface="ヒラギノ角ゴ ProN W6" pitchFamily="-107" charset="-128"/>
          <a:sym typeface="Arial" charset="0"/>
        </a:defRPr>
      </a:lvl5pPr>
      <a:lvl6pPr marL="496888" algn="ctr" rtl="0" fontAlgn="base">
        <a:spcBef>
          <a:spcPct val="0"/>
        </a:spcBef>
        <a:spcAft>
          <a:spcPct val="0"/>
        </a:spcAft>
        <a:defRPr sz="3600" b="1">
          <a:solidFill>
            <a:schemeClr val="tx1"/>
          </a:solidFill>
          <a:latin typeface="Arial" pitchFamily="-107" charset="0"/>
          <a:ea typeface="ヒラギノ角ゴ ProN W6" pitchFamily="-107" charset="-128"/>
          <a:cs typeface="ヒラギノ角ゴ ProN W6" pitchFamily="-107" charset="-128"/>
          <a:sym typeface="Arial" pitchFamily="-107" charset="0"/>
        </a:defRPr>
      </a:lvl6pPr>
      <a:lvl7pPr marL="954088" algn="ctr" rtl="0" fontAlgn="base">
        <a:spcBef>
          <a:spcPct val="0"/>
        </a:spcBef>
        <a:spcAft>
          <a:spcPct val="0"/>
        </a:spcAft>
        <a:defRPr sz="3600" b="1">
          <a:solidFill>
            <a:schemeClr val="tx1"/>
          </a:solidFill>
          <a:latin typeface="Arial" pitchFamily="-107" charset="0"/>
          <a:ea typeface="ヒラギノ角ゴ ProN W6" pitchFamily="-107" charset="-128"/>
          <a:cs typeface="ヒラギノ角ゴ ProN W6" pitchFamily="-107" charset="-128"/>
          <a:sym typeface="Arial" pitchFamily="-107" charset="0"/>
        </a:defRPr>
      </a:lvl7pPr>
      <a:lvl8pPr marL="1411288" algn="ctr" rtl="0" fontAlgn="base">
        <a:spcBef>
          <a:spcPct val="0"/>
        </a:spcBef>
        <a:spcAft>
          <a:spcPct val="0"/>
        </a:spcAft>
        <a:defRPr sz="3600" b="1">
          <a:solidFill>
            <a:schemeClr val="tx1"/>
          </a:solidFill>
          <a:latin typeface="Arial" pitchFamily="-107" charset="0"/>
          <a:ea typeface="ヒラギノ角ゴ ProN W6" pitchFamily="-107" charset="-128"/>
          <a:cs typeface="ヒラギノ角ゴ ProN W6" pitchFamily="-107" charset="-128"/>
          <a:sym typeface="Arial" pitchFamily="-107" charset="0"/>
        </a:defRPr>
      </a:lvl8pPr>
      <a:lvl9pPr marL="1868488" algn="ctr" rtl="0" fontAlgn="base">
        <a:spcBef>
          <a:spcPct val="0"/>
        </a:spcBef>
        <a:spcAft>
          <a:spcPct val="0"/>
        </a:spcAft>
        <a:defRPr sz="3600" b="1">
          <a:solidFill>
            <a:schemeClr val="tx1"/>
          </a:solidFill>
          <a:latin typeface="Arial" pitchFamily="-107" charset="0"/>
          <a:ea typeface="ヒラギノ角ゴ ProN W6" pitchFamily="-107" charset="-128"/>
          <a:cs typeface="ヒラギノ角ゴ ProN W6" pitchFamily="-107" charset="-128"/>
          <a:sym typeface="Arial" pitchFamily="-107" charset="0"/>
        </a:defRPr>
      </a:lvl9pPr>
    </p:titleStyle>
    <p:bodyStyle>
      <a:lvl1pPr marL="382588" indent="-342900" algn="l" rtl="0" eaLnBrk="0" fontAlgn="base" hangingPunct="0">
        <a:spcBef>
          <a:spcPts val="700"/>
        </a:spcBef>
        <a:spcAft>
          <a:spcPct val="0"/>
        </a:spcAft>
        <a:buClr>
          <a:srgbClr val="000000"/>
        </a:buClr>
        <a:buSzPct val="100000"/>
        <a:buFont typeface="Arial" charset="0"/>
        <a:buChar char="•"/>
        <a:defRPr sz="3200" b="1">
          <a:solidFill>
            <a:schemeClr val="tx1"/>
          </a:solidFill>
          <a:latin typeface="+mn-lt"/>
          <a:ea typeface="+mn-ea"/>
          <a:cs typeface="+mn-cs"/>
          <a:sym typeface="Arial" charset="0"/>
        </a:defRPr>
      </a:lvl1pPr>
      <a:lvl2pPr marL="681038" indent="-285750" algn="l" rtl="0" eaLnBrk="0" fontAlgn="base" hangingPunct="0">
        <a:spcBef>
          <a:spcPts val="600"/>
        </a:spcBef>
        <a:spcAft>
          <a:spcPct val="0"/>
        </a:spcAft>
        <a:buClr>
          <a:srgbClr val="000000"/>
        </a:buClr>
        <a:buSzPct val="100000"/>
        <a:buFont typeface="Arial" charset="0"/>
        <a:buChar char="–"/>
        <a:defRPr sz="2800" b="1">
          <a:solidFill>
            <a:schemeClr val="tx1"/>
          </a:solidFill>
          <a:latin typeface="+mn-lt"/>
          <a:ea typeface="+mn-ea"/>
          <a:cs typeface="+mn-cs"/>
          <a:sym typeface="Arial" charset="0"/>
        </a:defRPr>
      </a:lvl2pPr>
      <a:lvl3pPr marL="1081088" indent="-228600" algn="l" rtl="0" eaLnBrk="0" fontAlgn="base" hangingPunct="0">
        <a:spcBef>
          <a:spcPts val="600"/>
        </a:spcBef>
        <a:spcAft>
          <a:spcPct val="0"/>
        </a:spcAft>
        <a:buClr>
          <a:srgbClr val="000000"/>
        </a:buClr>
        <a:buSzPct val="100000"/>
        <a:buFont typeface="Arial" charset="0"/>
        <a:buChar char="•"/>
        <a:defRPr sz="2400" b="1">
          <a:solidFill>
            <a:schemeClr val="tx1"/>
          </a:solidFill>
          <a:latin typeface="+mn-lt"/>
          <a:ea typeface="+mn-ea"/>
          <a:cs typeface="+mn-cs"/>
          <a:sym typeface="Arial" charset="0"/>
        </a:defRPr>
      </a:lvl3pPr>
      <a:lvl4pPr marL="1538288" indent="-228600" algn="l" rtl="0" eaLnBrk="0" fontAlgn="base" hangingPunct="0">
        <a:spcBef>
          <a:spcPts val="500"/>
        </a:spcBef>
        <a:spcAft>
          <a:spcPct val="0"/>
        </a:spcAft>
        <a:buClr>
          <a:srgbClr val="000000"/>
        </a:buClr>
        <a:buSzPct val="100000"/>
        <a:buFont typeface="Arial" charset="0"/>
        <a:buChar char="–"/>
        <a:defRPr sz="2000" b="1">
          <a:solidFill>
            <a:schemeClr val="tx1"/>
          </a:solidFill>
          <a:latin typeface="+mn-lt"/>
          <a:ea typeface="+mn-ea"/>
          <a:cs typeface="+mn-cs"/>
          <a:sym typeface="Arial" charset="0"/>
        </a:defRPr>
      </a:lvl4pPr>
      <a:lvl5pPr marL="1766888" indent="0" algn="l" rtl="0" eaLnBrk="0" fontAlgn="base" hangingPunct="0">
        <a:spcBef>
          <a:spcPts val="500"/>
        </a:spcBef>
        <a:spcAft>
          <a:spcPct val="0"/>
        </a:spcAft>
        <a:buClr>
          <a:srgbClr val="000000"/>
        </a:buClr>
        <a:buSzPct val="100000"/>
        <a:buFont typeface="Arial" charset="0"/>
        <a:buNone/>
        <a:defRPr sz="2000" b="1">
          <a:solidFill>
            <a:schemeClr val="tx1"/>
          </a:solidFill>
          <a:latin typeface="+mn-lt"/>
          <a:ea typeface="+mn-ea"/>
          <a:cs typeface="+mn-cs"/>
          <a:sym typeface="Arial" charset="0"/>
        </a:defRPr>
      </a:lvl5pPr>
      <a:lvl6pPr marL="2452688" indent="-228600" algn="l" rtl="0" fontAlgn="base">
        <a:spcBef>
          <a:spcPts val="500"/>
        </a:spcBef>
        <a:spcAft>
          <a:spcPct val="0"/>
        </a:spcAft>
        <a:buClr>
          <a:srgbClr val="000000"/>
        </a:buClr>
        <a:buSzPct val="100000"/>
        <a:buFont typeface="Arial" pitchFamily="-107" charset="0"/>
        <a:buChar char="»"/>
        <a:defRPr sz="2000" b="1">
          <a:solidFill>
            <a:schemeClr val="tx1"/>
          </a:solidFill>
          <a:latin typeface="+mn-lt"/>
          <a:ea typeface="+mn-ea"/>
          <a:cs typeface="+mn-cs"/>
          <a:sym typeface="Arial" pitchFamily="-107" charset="0"/>
        </a:defRPr>
      </a:lvl6pPr>
      <a:lvl7pPr marL="2909888" indent="-228600" algn="l" rtl="0" fontAlgn="base">
        <a:spcBef>
          <a:spcPts val="500"/>
        </a:spcBef>
        <a:spcAft>
          <a:spcPct val="0"/>
        </a:spcAft>
        <a:buClr>
          <a:srgbClr val="000000"/>
        </a:buClr>
        <a:buSzPct val="100000"/>
        <a:buFont typeface="Arial" pitchFamily="-107" charset="0"/>
        <a:buChar char="»"/>
        <a:defRPr sz="2000" b="1">
          <a:solidFill>
            <a:schemeClr val="tx1"/>
          </a:solidFill>
          <a:latin typeface="+mn-lt"/>
          <a:ea typeface="+mn-ea"/>
          <a:cs typeface="+mn-cs"/>
          <a:sym typeface="Arial" pitchFamily="-107" charset="0"/>
        </a:defRPr>
      </a:lvl7pPr>
      <a:lvl8pPr marL="3367088" indent="-228600" algn="l" rtl="0" fontAlgn="base">
        <a:spcBef>
          <a:spcPts val="500"/>
        </a:spcBef>
        <a:spcAft>
          <a:spcPct val="0"/>
        </a:spcAft>
        <a:buClr>
          <a:srgbClr val="000000"/>
        </a:buClr>
        <a:buSzPct val="100000"/>
        <a:buFont typeface="Arial" pitchFamily="-107" charset="0"/>
        <a:buChar char="»"/>
        <a:defRPr sz="2000" b="1">
          <a:solidFill>
            <a:schemeClr val="tx1"/>
          </a:solidFill>
          <a:latin typeface="+mn-lt"/>
          <a:ea typeface="+mn-ea"/>
          <a:cs typeface="+mn-cs"/>
          <a:sym typeface="Arial" pitchFamily="-107" charset="0"/>
        </a:defRPr>
      </a:lvl8pPr>
      <a:lvl9pPr marL="3824288" indent="-228600" algn="l" rtl="0" fontAlgn="base">
        <a:spcBef>
          <a:spcPts val="500"/>
        </a:spcBef>
        <a:spcAft>
          <a:spcPct val="0"/>
        </a:spcAft>
        <a:buClr>
          <a:srgbClr val="000000"/>
        </a:buClr>
        <a:buSzPct val="100000"/>
        <a:buFont typeface="Arial" pitchFamily="-107" charset="0"/>
        <a:buChar char="»"/>
        <a:defRPr sz="2000" b="1">
          <a:solidFill>
            <a:schemeClr val="tx1"/>
          </a:solidFill>
          <a:latin typeface="+mn-lt"/>
          <a:ea typeface="+mn-ea"/>
          <a:cs typeface="+mn-cs"/>
          <a:sym typeface="Arial" pitchFamily="-107"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audio" Target="../media/media10.m4a"/><Relationship Id="rId2" Type="http://schemas.microsoft.com/office/2007/relationships/media" Target="../media/media10.m4a"/><Relationship Id="rId1" Type="http://schemas.openxmlformats.org/officeDocument/2006/relationships/tags" Target="../tags/tag8.xml"/><Relationship Id="rId6" Type="http://schemas.openxmlformats.org/officeDocument/2006/relationships/image" Target="../media/image4.png"/><Relationship Id="rId5" Type="http://schemas.openxmlformats.org/officeDocument/2006/relationships/notesSlide" Target="../notesSlides/notesSlide10.xml"/><Relationship Id="rId4"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4.png"/><Relationship Id="rId4" Type="http://schemas.openxmlformats.org/officeDocument/2006/relationships/notesSlide" Target="../notesSlides/notesSlide11.xml"/></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2.m4a"/><Relationship Id="rId7" Type="http://schemas.openxmlformats.org/officeDocument/2006/relationships/image" Target="../media/image6.jpg"/><Relationship Id="rId2" Type="http://schemas.microsoft.com/office/2007/relationships/media" Target="../media/media2.m4a"/><Relationship Id="rId1" Type="http://schemas.openxmlformats.org/officeDocument/2006/relationships/tags" Target="../tags/tag1.xml"/><Relationship Id="rId6" Type="http://schemas.openxmlformats.org/officeDocument/2006/relationships/image" Target="../media/image5.jpg"/><Relationship Id="rId5" Type="http://schemas.openxmlformats.org/officeDocument/2006/relationships/notesSlide" Target="../notesSlides/notesSlide2.xml"/><Relationship Id="rId4"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audio" Target="../media/media3.m4a"/><Relationship Id="rId7" Type="http://schemas.openxmlformats.org/officeDocument/2006/relationships/image" Target="../media/image8.jpg"/><Relationship Id="rId12" Type="http://schemas.openxmlformats.org/officeDocument/2006/relationships/image" Target="../media/image4.png"/><Relationship Id="rId2" Type="http://schemas.microsoft.com/office/2007/relationships/media" Target="../media/media3.m4a"/><Relationship Id="rId1" Type="http://schemas.openxmlformats.org/officeDocument/2006/relationships/tags" Target="../tags/tag2.xml"/><Relationship Id="rId6" Type="http://schemas.openxmlformats.org/officeDocument/2006/relationships/image" Target="../media/image7.jpg"/><Relationship Id="rId11" Type="http://schemas.openxmlformats.org/officeDocument/2006/relationships/image" Target="../media/image12.jpg"/><Relationship Id="rId5" Type="http://schemas.openxmlformats.org/officeDocument/2006/relationships/notesSlide" Target="../notesSlides/notesSlide3.xml"/><Relationship Id="rId10" Type="http://schemas.openxmlformats.org/officeDocument/2006/relationships/image" Target="../media/image11.jpg"/><Relationship Id="rId4" Type="http://schemas.openxmlformats.org/officeDocument/2006/relationships/slideLayout" Target="../slideLayouts/slideLayout7.xml"/><Relationship Id="rId9" Type="http://schemas.openxmlformats.org/officeDocument/2006/relationships/image" Target="../media/image10.jpg"/></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7" Type="http://schemas.openxmlformats.org/officeDocument/2006/relationships/image" Target="../media/image4.png"/><Relationship Id="rId2" Type="http://schemas.microsoft.com/office/2007/relationships/media" Target="../media/media4.m4a"/><Relationship Id="rId1" Type="http://schemas.openxmlformats.org/officeDocument/2006/relationships/tags" Target="../tags/tag3.xml"/><Relationship Id="rId6" Type="http://schemas.openxmlformats.org/officeDocument/2006/relationships/image" Target="../media/image13.png"/><Relationship Id="rId5" Type="http://schemas.openxmlformats.org/officeDocument/2006/relationships/notesSlide" Target="../notesSlides/notesSlide4.xml"/><Relationship Id="rId4"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2" Type="http://schemas.microsoft.com/office/2007/relationships/media" Target="../media/media5.m4a"/><Relationship Id="rId1" Type="http://schemas.openxmlformats.org/officeDocument/2006/relationships/tags" Target="../tags/tag4.xml"/><Relationship Id="rId6" Type="http://schemas.openxmlformats.org/officeDocument/2006/relationships/image" Target="../media/image4.png"/><Relationship Id="rId5" Type="http://schemas.openxmlformats.org/officeDocument/2006/relationships/notesSlide" Target="../notesSlides/notesSlide5.xml"/><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audio" Target="../media/media6.m4a"/><Relationship Id="rId7" Type="http://schemas.openxmlformats.org/officeDocument/2006/relationships/image" Target="../media/image4.png"/><Relationship Id="rId2" Type="http://schemas.microsoft.com/office/2007/relationships/media" Target="../media/media6.m4a"/><Relationship Id="rId1" Type="http://schemas.openxmlformats.org/officeDocument/2006/relationships/tags" Target="../tags/tag5.xml"/><Relationship Id="rId6" Type="http://schemas.openxmlformats.org/officeDocument/2006/relationships/image" Target="../media/image13.png"/><Relationship Id="rId5" Type="http://schemas.openxmlformats.org/officeDocument/2006/relationships/notesSlide" Target="../notesSlides/notesSlide6.xml"/><Relationship Id="rId4"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audio" Target="../media/media7.m4a"/><Relationship Id="rId7" Type="http://schemas.openxmlformats.org/officeDocument/2006/relationships/image" Target="../media/image4.png"/><Relationship Id="rId2" Type="http://schemas.microsoft.com/office/2007/relationships/media" Target="../media/media7.m4a"/><Relationship Id="rId1" Type="http://schemas.openxmlformats.org/officeDocument/2006/relationships/tags" Target="../tags/tag6.xml"/><Relationship Id="rId6" Type="http://schemas.openxmlformats.org/officeDocument/2006/relationships/image" Target="../media/image13.png"/><Relationship Id="rId5" Type="http://schemas.openxmlformats.org/officeDocument/2006/relationships/notesSlide" Target="../notesSlides/notesSlide7.xml"/><Relationship Id="rId4"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7" Type="http://schemas.openxmlformats.org/officeDocument/2006/relationships/image" Target="../media/image4.png"/><Relationship Id="rId2" Type="http://schemas.microsoft.com/office/2007/relationships/media" Target="../media/media8.m4a"/><Relationship Id="rId1" Type="http://schemas.openxmlformats.org/officeDocument/2006/relationships/tags" Target="../tags/tag7.xml"/><Relationship Id="rId6" Type="http://schemas.openxmlformats.org/officeDocument/2006/relationships/image" Target="../media/image13.png"/><Relationship Id="rId5" Type="http://schemas.openxmlformats.org/officeDocument/2006/relationships/notesSlide" Target="../notesSlides/notesSlide8.xml"/><Relationship Id="rId4"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4.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1"/>
          <p:cNvSpPr>
            <a:spLocks noGrp="1" noChangeArrowheads="1"/>
          </p:cNvSpPr>
          <p:nvPr>
            <p:ph type="title"/>
          </p:nvPr>
        </p:nvSpPr>
        <p:spPr>
          <a:xfrm>
            <a:off x="533400" y="304800"/>
            <a:ext cx="8102600" cy="1143000"/>
          </a:xfrm>
        </p:spPr>
        <p:txBody>
          <a:bodyPr rIns="81279"/>
          <a:lstStyle/>
          <a:p>
            <a:pPr indent="0" eaLnBrk="1" hangingPunct="1"/>
            <a:r>
              <a:rPr lang="en-US" dirty="0">
                <a:solidFill>
                  <a:srgbClr val="0000CC"/>
                </a:solidFill>
                <a:latin typeface="Arial" charset="0"/>
                <a:ea typeface="ヒラギノ角ゴ ProN W6" charset="0"/>
                <a:cs typeface="ヒラギノ角ゴ ProN W6" charset="0"/>
              </a:rPr>
              <a:t>Reasoning Orientations</a:t>
            </a:r>
          </a:p>
        </p:txBody>
      </p:sp>
      <p:pic>
        <p:nvPicPr>
          <p:cNvPr id="38915" name="Picture 2"/>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38400" y="1752600"/>
            <a:ext cx="41148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8" name="Audio 7">
            <a:hlinkClick r:id="" action="ppaction://media"/>
            <a:extLst>
              <a:ext uri="{FF2B5EF4-FFF2-40B4-BE49-F238E27FC236}">
                <a16:creationId xmlns:a16="http://schemas.microsoft.com/office/drawing/2014/main" id="{735A48A6-5E75-4BEF-86C3-B26CCE2E3CD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p:transition advTm="5365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oup 18"/>
          <p:cNvGraphicFramePr>
            <a:graphicFrameLocks noGrp="1"/>
          </p:cNvGraphicFramePr>
          <p:nvPr/>
        </p:nvGraphicFramePr>
        <p:xfrm>
          <a:off x="685800" y="2286000"/>
          <a:ext cx="7772400" cy="3962400"/>
        </p:xfrm>
        <a:graphic>
          <a:graphicData uri="http://schemas.openxmlformats.org/drawingml/2006/table">
            <a:tbl>
              <a:tblPr/>
              <a:tblGrid>
                <a:gridCol w="2590800">
                  <a:extLst>
                    <a:ext uri="{9D8B030D-6E8A-4147-A177-3AD203B41FA5}">
                      <a16:colId xmlns:a16="http://schemas.microsoft.com/office/drawing/2014/main" val="20000"/>
                    </a:ext>
                  </a:extLst>
                </a:gridCol>
                <a:gridCol w="2590800">
                  <a:extLst>
                    <a:ext uri="{9D8B030D-6E8A-4147-A177-3AD203B41FA5}">
                      <a16:colId xmlns:a16="http://schemas.microsoft.com/office/drawing/2014/main" val="20001"/>
                    </a:ext>
                  </a:extLst>
                </a:gridCol>
                <a:gridCol w="2590800">
                  <a:extLst>
                    <a:ext uri="{9D8B030D-6E8A-4147-A177-3AD203B41FA5}">
                      <a16:colId xmlns:a16="http://schemas.microsoft.com/office/drawing/2014/main" val="20002"/>
                    </a:ext>
                  </a:extLst>
                </a:gridCol>
              </a:tblGrid>
              <a:tr h="491942">
                <a:tc>
                  <a:txBody>
                    <a:bodyPr/>
                    <a:lstStyle/>
                    <a:p>
                      <a:pPr marL="39688" marR="0" lvl="0" indent="0" algn="ctr" defTabSz="914400" rtl="0" eaLnBrk="1" fontAlgn="base" latinLnBrk="0" hangingPunct="1">
                        <a:lnSpc>
                          <a:spcPct val="100000"/>
                        </a:lnSpc>
                        <a:spcBef>
                          <a:spcPct val="0"/>
                        </a:spcBef>
                        <a:spcAft>
                          <a:spcPct val="0"/>
                        </a:spcAft>
                        <a:buClr>
                          <a:srgbClr val="000000"/>
                        </a:buClr>
                        <a:buSzPct val="100000"/>
                        <a:buFont typeface="Arial" charset="0"/>
                        <a:buNone/>
                        <a:tabLst/>
                      </a:pPr>
                      <a:r>
                        <a:rPr kumimoji="0" lang="en-US" sz="2400" b="1" i="0" u="none" strike="noStrike" cap="none" normalizeH="0" baseline="0" dirty="0">
                          <a:ln>
                            <a:noFill/>
                          </a:ln>
                          <a:solidFill>
                            <a:srgbClr val="FFFFFF"/>
                          </a:solidFill>
                          <a:effectLst/>
                          <a:latin typeface="Arial" charset="0"/>
                          <a:ea typeface="ヒラギノ角ゴ ProN W6" charset="-128"/>
                          <a:sym typeface="Arial" charset="0"/>
                        </a:rPr>
                        <a:t>Causal</a:t>
                      </a:r>
                    </a:p>
                  </a:txBody>
                  <a:tcPr marL="50800" marR="50800" marT="50800" marB="50800"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39688" marR="0" lvl="0" indent="0" algn="ctr" defTabSz="914400" rtl="0" eaLnBrk="1" fontAlgn="base" latinLnBrk="0" hangingPunct="1">
                        <a:lnSpc>
                          <a:spcPct val="100000"/>
                        </a:lnSpc>
                        <a:spcBef>
                          <a:spcPct val="0"/>
                        </a:spcBef>
                        <a:spcAft>
                          <a:spcPct val="0"/>
                        </a:spcAft>
                        <a:buClr>
                          <a:srgbClr val="000000"/>
                        </a:buClr>
                        <a:buSzPct val="100000"/>
                        <a:buFont typeface="Arial" charset="0"/>
                        <a:buNone/>
                        <a:tabLst/>
                      </a:pPr>
                      <a:r>
                        <a:rPr kumimoji="0" lang="en-US" sz="2400" b="1" i="0" u="none" strike="noStrike" cap="none" normalizeH="0" baseline="0">
                          <a:ln>
                            <a:noFill/>
                          </a:ln>
                          <a:solidFill>
                            <a:srgbClr val="FFFFFF"/>
                          </a:solidFill>
                          <a:effectLst/>
                          <a:latin typeface="Arial" charset="0"/>
                          <a:ea typeface="ヒラギノ角ゴ ProN W6" charset="-128"/>
                          <a:sym typeface="Arial" charset="0"/>
                        </a:rPr>
                        <a:t>Defensive</a:t>
                      </a:r>
                    </a:p>
                  </a:txBody>
                  <a:tcPr marL="50800" marR="50800" marT="50800" marB="508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39688" marR="0" lvl="0" indent="0" algn="ctr" defTabSz="914400" rtl="0" eaLnBrk="1" fontAlgn="base" latinLnBrk="0" hangingPunct="1">
                        <a:lnSpc>
                          <a:spcPct val="100000"/>
                        </a:lnSpc>
                        <a:spcBef>
                          <a:spcPct val="0"/>
                        </a:spcBef>
                        <a:spcAft>
                          <a:spcPct val="0"/>
                        </a:spcAft>
                        <a:buClr>
                          <a:srgbClr val="000000"/>
                        </a:buClr>
                        <a:buSzPct val="100000"/>
                        <a:buFont typeface="Arial" charset="0"/>
                        <a:buNone/>
                        <a:tabLst/>
                      </a:pPr>
                      <a:r>
                        <a:rPr kumimoji="0" lang="en-US" sz="2400" b="1" i="0" u="none" strike="noStrike" cap="none" normalizeH="0" baseline="0" dirty="0">
                          <a:ln>
                            <a:noFill/>
                          </a:ln>
                          <a:solidFill>
                            <a:srgbClr val="FFFFFF"/>
                          </a:solidFill>
                          <a:effectLst/>
                          <a:latin typeface="Arial" charset="0"/>
                          <a:ea typeface="ヒラギノ角ゴ ProN W6" charset="-128"/>
                          <a:sym typeface="Arial" charset="0"/>
                        </a:rPr>
                        <a:t>Solution</a:t>
                      </a:r>
                    </a:p>
                  </a:txBody>
                  <a:tcPr marL="50800" marR="50800" marT="50800" marB="50800"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0000"/>
                  </a:ext>
                </a:extLst>
              </a:tr>
              <a:tr h="3470458">
                <a:tc>
                  <a:txBody>
                    <a:bodyPr/>
                    <a:lstStyle/>
                    <a:p>
                      <a:pPr marL="39688" marR="0" lvl="0" indent="0" algn="ctr" defTabSz="914400" rtl="0" eaLnBrk="1" fontAlgn="base" latinLnBrk="0" hangingPunct="1">
                        <a:lnSpc>
                          <a:spcPct val="100000"/>
                        </a:lnSpc>
                        <a:spcBef>
                          <a:spcPct val="0"/>
                        </a:spcBef>
                        <a:spcAft>
                          <a:spcPct val="0"/>
                        </a:spcAft>
                        <a:buClr>
                          <a:srgbClr val="000000"/>
                        </a:buClr>
                        <a:buSzPct val="100000"/>
                        <a:buFont typeface="Arial" charset="0"/>
                        <a:buNone/>
                        <a:tabLst/>
                      </a:pPr>
                      <a:endParaRPr kumimoji="0" lang="en-US" sz="1400" b="1" i="0" u="none" strike="noStrike" cap="none" normalizeH="0" baseline="0" dirty="0">
                        <a:ln>
                          <a:noFill/>
                        </a:ln>
                        <a:solidFill>
                          <a:schemeClr val="tx1"/>
                        </a:solidFill>
                        <a:effectLst/>
                        <a:latin typeface="Arial" charset="0"/>
                        <a:ea typeface="ヒラギノ角ゴ ProN W6" charset="-128"/>
                        <a:sym typeface="Arial" charset="0"/>
                      </a:endParaRPr>
                    </a:p>
                  </a:txBody>
                  <a:tcPr marL="50800" marR="50800" marT="50800" marB="50800"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endParaRPr lang="en-US" dirty="0"/>
                    </a:p>
                  </a:txBody>
                  <a:tcPr marL="50800" marR="50800" marT="50800" marB="508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endParaRPr lang="en-US" dirty="0"/>
                    </a:p>
                  </a:txBody>
                  <a:tcPr marL="50800" marR="50800" marT="50800" marB="50800"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6" name="TextBox 5"/>
          <p:cNvSpPr txBox="1"/>
          <p:nvPr/>
        </p:nvSpPr>
        <p:spPr>
          <a:xfrm>
            <a:off x="738448" y="2867680"/>
            <a:ext cx="2590800" cy="738664"/>
          </a:xfrm>
          <a:prstGeom prst="rect">
            <a:avLst/>
          </a:prstGeom>
          <a:noFill/>
        </p:spPr>
        <p:txBody>
          <a:bodyPr wrap="square" rtlCol="0">
            <a:spAutoFit/>
          </a:bodyPr>
          <a:lstStyle/>
          <a:p>
            <a:pPr lvl="0" algn="ctr"/>
            <a:r>
              <a:rPr lang="en-US" sz="1400" b="1" dirty="0">
                <a:latin typeface="Arial" charset="0"/>
                <a:ea typeface="ヒラギノ角ゴ ProN W6" charset="-128"/>
                <a:sym typeface="Arial" charset="0"/>
              </a:rPr>
              <a:t>The operator walked near the caustic valve wearing safety glasses.</a:t>
            </a:r>
            <a:endParaRPr lang="en-US" dirty="0"/>
          </a:p>
        </p:txBody>
      </p:sp>
      <p:sp>
        <p:nvSpPr>
          <p:cNvPr id="8" name="TextBox 7"/>
          <p:cNvSpPr txBox="1"/>
          <p:nvPr/>
        </p:nvSpPr>
        <p:spPr>
          <a:xfrm>
            <a:off x="661554" y="5535105"/>
            <a:ext cx="2590800" cy="523220"/>
          </a:xfrm>
          <a:prstGeom prst="rect">
            <a:avLst/>
          </a:prstGeom>
          <a:noFill/>
        </p:spPr>
        <p:txBody>
          <a:bodyPr wrap="square" rtlCol="0">
            <a:spAutoFit/>
          </a:bodyPr>
          <a:lstStyle/>
          <a:p>
            <a:pPr marL="39688" lvl="0" algn="ctr">
              <a:buClr>
                <a:srgbClr val="000000"/>
              </a:buClr>
              <a:buSzPct val="100000"/>
            </a:pPr>
            <a:r>
              <a:rPr lang="en-US" sz="1400" b="1" dirty="0">
                <a:latin typeface="Arial" charset="0"/>
                <a:ea typeface="ヒラギノ角ゴ ProN W6" charset="-128"/>
                <a:sym typeface="Arial" charset="0"/>
              </a:rPr>
              <a:t>What was the operating pressure in the line?</a:t>
            </a:r>
          </a:p>
        </p:txBody>
      </p:sp>
      <p:sp>
        <p:nvSpPr>
          <p:cNvPr id="10" name="TextBox 9"/>
          <p:cNvSpPr txBox="1"/>
          <p:nvPr/>
        </p:nvSpPr>
        <p:spPr>
          <a:xfrm>
            <a:off x="3116657" y="387686"/>
            <a:ext cx="2590800" cy="523220"/>
          </a:xfrm>
          <a:prstGeom prst="rect">
            <a:avLst/>
          </a:prstGeom>
          <a:noFill/>
        </p:spPr>
        <p:txBody>
          <a:bodyPr wrap="square" rtlCol="0">
            <a:spAutoFit/>
          </a:bodyPr>
          <a:lstStyle/>
          <a:p>
            <a:pPr lvl="0" algn="ctr"/>
            <a:r>
              <a:rPr lang="en-US" sz="1400" b="1" dirty="0">
                <a:latin typeface="Arial" charset="0"/>
                <a:ea typeface="ヒラギノ角ゴ ProN W6" charset="-128"/>
                <a:sym typeface="Arial" charset="0"/>
              </a:rPr>
              <a:t>The operator did not wear goggles.</a:t>
            </a:r>
            <a:endParaRPr lang="en-US" dirty="0"/>
          </a:p>
        </p:txBody>
      </p:sp>
      <p:sp>
        <p:nvSpPr>
          <p:cNvPr id="14" name="TextBox 13"/>
          <p:cNvSpPr txBox="1"/>
          <p:nvPr/>
        </p:nvSpPr>
        <p:spPr>
          <a:xfrm>
            <a:off x="5867400" y="2807731"/>
            <a:ext cx="2590800" cy="738664"/>
          </a:xfrm>
          <a:prstGeom prst="rect">
            <a:avLst/>
          </a:prstGeom>
          <a:noFill/>
        </p:spPr>
        <p:txBody>
          <a:bodyPr wrap="square" rtlCol="0">
            <a:spAutoFit/>
          </a:bodyPr>
          <a:lstStyle/>
          <a:p>
            <a:pPr marL="39688" lvl="0" algn="ctr">
              <a:buClr>
                <a:srgbClr val="000000"/>
              </a:buClr>
              <a:buSzPct val="100000"/>
            </a:pPr>
            <a:r>
              <a:rPr lang="en-US" sz="1400" b="1" dirty="0">
                <a:latin typeface="Arial" charset="0"/>
                <a:ea typeface="ヒラギノ角ゴ ProN W6" charset="-128"/>
                <a:sym typeface="Arial" charset="0"/>
              </a:rPr>
              <a:t>We need to reinforce the procedures for wearing eye protection.</a:t>
            </a:r>
          </a:p>
        </p:txBody>
      </p:sp>
      <p:sp>
        <p:nvSpPr>
          <p:cNvPr id="16" name="TextBox 15"/>
          <p:cNvSpPr txBox="1"/>
          <p:nvPr/>
        </p:nvSpPr>
        <p:spPr>
          <a:xfrm>
            <a:off x="5867400" y="4638273"/>
            <a:ext cx="2590800" cy="738664"/>
          </a:xfrm>
          <a:prstGeom prst="rect">
            <a:avLst/>
          </a:prstGeom>
          <a:noFill/>
        </p:spPr>
        <p:txBody>
          <a:bodyPr wrap="square" rtlCol="0">
            <a:spAutoFit/>
          </a:bodyPr>
          <a:lstStyle/>
          <a:p>
            <a:pPr marL="39688" lvl="0" algn="ctr">
              <a:buClr>
                <a:srgbClr val="000000"/>
              </a:buClr>
              <a:buSzPct val="100000"/>
            </a:pPr>
            <a:r>
              <a:rPr lang="en-US" sz="1400" b="1" dirty="0">
                <a:latin typeface="Arial" charset="0"/>
                <a:ea typeface="ヒラギノ角ゴ ProN W6" charset="-128"/>
                <a:sym typeface="Arial" charset="0"/>
              </a:rPr>
              <a:t>We need to instruct maintenance on the right gaskets for that service.</a:t>
            </a:r>
          </a:p>
        </p:txBody>
      </p:sp>
      <p:cxnSp>
        <p:nvCxnSpPr>
          <p:cNvPr id="3" name="Straight Connector 2">
            <a:extLst>
              <a:ext uri="{FF2B5EF4-FFF2-40B4-BE49-F238E27FC236}">
                <a16:creationId xmlns:a16="http://schemas.microsoft.com/office/drawing/2014/main" id="{70375C6C-285E-4537-B7FA-1C1777BE02D1}"/>
              </a:ext>
            </a:extLst>
          </p:cNvPr>
          <p:cNvCxnSpPr/>
          <p:nvPr/>
        </p:nvCxnSpPr>
        <p:spPr bwMode="auto">
          <a:xfrm>
            <a:off x="685800" y="3657600"/>
            <a:ext cx="7772400" cy="0"/>
          </a:xfrm>
          <a:prstGeom prst="line">
            <a:avLst/>
          </a:prstGeom>
          <a:solidFill>
            <a:srgbClr val="00CC99"/>
          </a:solidFill>
          <a:ln w="12700" cap="flat" cmpd="sng" algn="ctr">
            <a:solidFill>
              <a:srgbClr val="000000"/>
            </a:solidFill>
            <a:prstDash val="solid"/>
            <a:round/>
            <a:headEnd type="none" w="med" len="med"/>
            <a:tailEnd type="none" w="med" len="med"/>
          </a:ln>
          <a:effectLst/>
        </p:spPr>
      </p:cxnSp>
      <p:sp>
        <p:nvSpPr>
          <p:cNvPr id="15" name="TextBox 14">
            <a:extLst>
              <a:ext uri="{FF2B5EF4-FFF2-40B4-BE49-F238E27FC236}">
                <a16:creationId xmlns:a16="http://schemas.microsoft.com/office/drawing/2014/main" id="{07CBA049-1589-4D7C-A4E8-7DFD285CC347}"/>
              </a:ext>
            </a:extLst>
          </p:cNvPr>
          <p:cNvSpPr txBox="1"/>
          <p:nvPr/>
        </p:nvSpPr>
        <p:spPr>
          <a:xfrm>
            <a:off x="381000" y="279964"/>
            <a:ext cx="2590800" cy="738664"/>
          </a:xfrm>
          <a:prstGeom prst="rect">
            <a:avLst/>
          </a:prstGeom>
          <a:noFill/>
        </p:spPr>
        <p:txBody>
          <a:bodyPr wrap="square" rtlCol="0">
            <a:spAutoFit/>
          </a:bodyPr>
          <a:lstStyle/>
          <a:p>
            <a:pPr marL="39688" lvl="0" algn="ctr">
              <a:buClr>
                <a:srgbClr val="000000"/>
              </a:buClr>
              <a:buSzPct val="100000"/>
            </a:pPr>
            <a:r>
              <a:rPr lang="en-US" sz="1400" b="1" dirty="0">
                <a:latin typeface="Arial" charset="0"/>
                <a:ea typeface="ヒラギノ角ゴ ProN W6" charset="-128"/>
                <a:sym typeface="Arial" charset="0"/>
              </a:rPr>
              <a:t>The operator did not recognize the potential hazard of that valve.</a:t>
            </a:r>
          </a:p>
        </p:txBody>
      </p:sp>
      <p:sp>
        <p:nvSpPr>
          <p:cNvPr id="18" name="TextBox 17">
            <a:extLst>
              <a:ext uri="{FF2B5EF4-FFF2-40B4-BE49-F238E27FC236}">
                <a16:creationId xmlns:a16="http://schemas.microsoft.com/office/drawing/2014/main" id="{FA9DA225-166C-40A2-9402-27DF8C2B5690}"/>
              </a:ext>
            </a:extLst>
          </p:cNvPr>
          <p:cNvSpPr txBox="1"/>
          <p:nvPr/>
        </p:nvSpPr>
        <p:spPr>
          <a:xfrm>
            <a:off x="3302924" y="4767591"/>
            <a:ext cx="2590800" cy="523220"/>
          </a:xfrm>
          <a:prstGeom prst="rect">
            <a:avLst/>
          </a:prstGeom>
          <a:noFill/>
        </p:spPr>
        <p:txBody>
          <a:bodyPr wrap="square" rtlCol="0">
            <a:spAutoFit/>
          </a:bodyPr>
          <a:lstStyle/>
          <a:p>
            <a:pPr marL="39688" lvl="0" algn="ctr">
              <a:buClr>
                <a:srgbClr val="000000"/>
              </a:buClr>
              <a:buSzPct val="100000"/>
            </a:pPr>
            <a:r>
              <a:rPr lang="en-US" sz="1400" b="1" dirty="0">
                <a:latin typeface="Arial" charset="0"/>
                <a:ea typeface="ヒラギノ角ゴ ProN W6" charset="-128"/>
                <a:sym typeface="Arial" charset="0"/>
              </a:rPr>
              <a:t>Was the right gasket installed?</a:t>
            </a:r>
          </a:p>
        </p:txBody>
      </p:sp>
      <p:cxnSp>
        <p:nvCxnSpPr>
          <p:cNvPr id="19" name="Straight Connector 18">
            <a:extLst>
              <a:ext uri="{FF2B5EF4-FFF2-40B4-BE49-F238E27FC236}">
                <a16:creationId xmlns:a16="http://schemas.microsoft.com/office/drawing/2014/main" id="{B7E91B0E-7164-4D8E-89B3-28F6D5718B3C}"/>
              </a:ext>
            </a:extLst>
          </p:cNvPr>
          <p:cNvCxnSpPr/>
          <p:nvPr/>
        </p:nvCxnSpPr>
        <p:spPr bwMode="auto">
          <a:xfrm>
            <a:off x="672638" y="4572000"/>
            <a:ext cx="7772400" cy="0"/>
          </a:xfrm>
          <a:prstGeom prst="line">
            <a:avLst/>
          </a:prstGeom>
          <a:solidFill>
            <a:srgbClr val="00CC99"/>
          </a:solidFill>
          <a:ln w="12700" cap="flat" cmpd="sng" algn="ctr">
            <a:solidFill>
              <a:srgbClr val="000000"/>
            </a:solidFill>
            <a:prstDash val="solid"/>
            <a:round/>
            <a:headEnd type="none" w="med" len="med"/>
            <a:tailEnd type="none" w="med" len="med"/>
          </a:ln>
          <a:effectLst/>
        </p:spPr>
      </p:cxnSp>
      <p:sp>
        <p:nvSpPr>
          <p:cNvPr id="20" name="TextBox 19">
            <a:extLst>
              <a:ext uri="{FF2B5EF4-FFF2-40B4-BE49-F238E27FC236}">
                <a16:creationId xmlns:a16="http://schemas.microsoft.com/office/drawing/2014/main" id="{DCD1A05F-979E-4BD5-B8AF-6752B88E27FC}"/>
              </a:ext>
            </a:extLst>
          </p:cNvPr>
          <p:cNvSpPr txBox="1"/>
          <p:nvPr/>
        </p:nvSpPr>
        <p:spPr>
          <a:xfrm>
            <a:off x="3293533" y="5594122"/>
            <a:ext cx="2590800" cy="523220"/>
          </a:xfrm>
          <a:prstGeom prst="rect">
            <a:avLst/>
          </a:prstGeom>
          <a:noFill/>
        </p:spPr>
        <p:txBody>
          <a:bodyPr wrap="square" rtlCol="0">
            <a:spAutoFit/>
          </a:bodyPr>
          <a:lstStyle/>
          <a:p>
            <a:pPr marL="39688" lvl="0" algn="ctr">
              <a:buClr>
                <a:srgbClr val="000000"/>
              </a:buClr>
              <a:buSzPct val="100000"/>
            </a:pPr>
            <a:r>
              <a:rPr lang="en-US" sz="1400" b="1" dirty="0">
                <a:latin typeface="Arial" charset="0"/>
                <a:ea typeface="ヒラギノ角ゴ ProN W6" charset="-128"/>
                <a:sym typeface="Arial" charset="0"/>
              </a:rPr>
              <a:t>Was the pressure in the line too high?</a:t>
            </a:r>
          </a:p>
        </p:txBody>
      </p:sp>
      <p:sp>
        <p:nvSpPr>
          <p:cNvPr id="21" name="TextBox 20">
            <a:extLst>
              <a:ext uri="{FF2B5EF4-FFF2-40B4-BE49-F238E27FC236}">
                <a16:creationId xmlns:a16="http://schemas.microsoft.com/office/drawing/2014/main" id="{FF0BA3E3-CB2E-4FAA-A8F3-0161ACFB6D5F}"/>
              </a:ext>
            </a:extLst>
          </p:cNvPr>
          <p:cNvSpPr txBox="1"/>
          <p:nvPr/>
        </p:nvSpPr>
        <p:spPr>
          <a:xfrm>
            <a:off x="3137362" y="139982"/>
            <a:ext cx="2590800" cy="738664"/>
          </a:xfrm>
          <a:prstGeom prst="rect">
            <a:avLst/>
          </a:prstGeom>
          <a:noFill/>
        </p:spPr>
        <p:txBody>
          <a:bodyPr wrap="square" rtlCol="0">
            <a:spAutoFit/>
          </a:bodyPr>
          <a:lstStyle/>
          <a:p>
            <a:pPr marL="39688" lvl="0" algn="ctr">
              <a:buClr>
                <a:srgbClr val="000000"/>
              </a:buClr>
              <a:buSzPct val="100000"/>
            </a:pPr>
            <a:r>
              <a:rPr lang="en-US" sz="1400" b="1" dirty="0">
                <a:latin typeface="Arial" charset="0"/>
                <a:ea typeface="ヒラギノ角ゴ ProN W6" charset="-128"/>
                <a:sym typeface="Arial" charset="0"/>
              </a:rPr>
              <a:t>We need to upgrade the pressure rating of the flange gaskets</a:t>
            </a:r>
          </a:p>
        </p:txBody>
      </p:sp>
      <p:sp>
        <p:nvSpPr>
          <p:cNvPr id="22" name="TextBox 21">
            <a:extLst>
              <a:ext uri="{FF2B5EF4-FFF2-40B4-BE49-F238E27FC236}">
                <a16:creationId xmlns:a16="http://schemas.microsoft.com/office/drawing/2014/main" id="{2BB1A394-BE32-47A3-9415-991431EDE154}"/>
              </a:ext>
            </a:extLst>
          </p:cNvPr>
          <p:cNvSpPr txBox="1"/>
          <p:nvPr/>
        </p:nvSpPr>
        <p:spPr>
          <a:xfrm>
            <a:off x="5893724" y="382422"/>
            <a:ext cx="2385752" cy="523220"/>
          </a:xfrm>
          <a:prstGeom prst="rect">
            <a:avLst/>
          </a:prstGeom>
          <a:noFill/>
        </p:spPr>
        <p:txBody>
          <a:bodyPr wrap="square" rtlCol="0">
            <a:spAutoFit/>
          </a:bodyPr>
          <a:lstStyle/>
          <a:p>
            <a:pPr marL="39688" lvl="0" algn="ctr">
              <a:buClr>
                <a:srgbClr val="000000"/>
              </a:buClr>
              <a:buSzPct val="100000"/>
            </a:pPr>
            <a:r>
              <a:rPr lang="en-US" sz="1400" b="1" dirty="0">
                <a:latin typeface="Arial" charset="0"/>
                <a:ea typeface="ヒラギノ角ゴ ProN W6" charset="-128"/>
                <a:sym typeface="Arial" charset="0"/>
              </a:rPr>
              <a:t>What type of gasket was installed?</a:t>
            </a:r>
          </a:p>
        </p:txBody>
      </p:sp>
      <p:sp>
        <p:nvSpPr>
          <p:cNvPr id="23" name="TextBox 22">
            <a:extLst>
              <a:ext uri="{FF2B5EF4-FFF2-40B4-BE49-F238E27FC236}">
                <a16:creationId xmlns:a16="http://schemas.microsoft.com/office/drawing/2014/main" id="{150CD316-E82D-4EDB-A92E-DBA2A2D6E8B8}"/>
              </a:ext>
            </a:extLst>
          </p:cNvPr>
          <p:cNvSpPr txBox="1"/>
          <p:nvPr/>
        </p:nvSpPr>
        <p:spPr>
          <a:xfrm>
            <a:off x="694267" y="3729619"/>
            <a:ext cx="2590800" cy="738664"/>
          </a:xfrm>
          <a:prstGeom prst="rect">
            <a:avLst/>
          </a:prstGeom>
          <a:noFill/>
        </p:spPr>
        <p:txBody>
          <a:bodyPr wrap="square" rtlCol="0">
            <a:spAutoFit/>
          </a:bodyPr>
          <a:lstStyle/>
          <a:p>
            <a:pPr marL="39688" lvl="0" algn="ctr">
              <a:buClr>
                <a:srgbClr val="000000"/>
              </a:buClr>
              <a:buSzPct val="100000"/>
            </a:pPr>
            <a:r>
              <a:rPr lang="en-US" sz="1400" b="1" dirty="0">
                <a:latin typeface="Arial" charset="0"/>
                <a:ea typeface="ヒラギノ角ゴ ProN W6" charset="-128"/>
                <a:sym typeface="Arial" charset="0"/>
              </a:rPr>
              <a:t>The operator believed it was safe to walk past the caustic valve</a:t>
            </a:r>
          </a:p>
        </p:txBody>
      </p:sp>
      <p:sp>
        <p:nvSpPr>
          <p:cNvPr id="24" name="TextBox 23">
            <a:extLst>
              <a:ext uri="{FF2B5EF4-FFF2-40B4-BE49-F238E27FC236}">
                <a16:creationId xmlns:a16="http://schemas.microsoft.com/office/drawing/2014/main" id="{2DD6D89D-F7CF-40EA-B598-441421095118}"/>
              </a:ext>
            </a:extLst>
          </p:cNvPr>
          <p:cNvSpPr txBox="1"/>
          <p:nvPr/>
        </p:nvSpPr>
        <p:spPr>
          <a:xfrm>
            <a:off x="5828838" y="3772570"/>
            <a:ext cx="2590800" cy="646331"/>
          </a:xfrm>
          <a:prstGeom prst="rect">
            <a:avLst/>
          </a:prstGeom>
          <a:noFill/>
        </p:spPr>
        <p:txBody>
          <a:bodyPr wrap="square" rtlCol="0">
            <a:spAutoFit/>
          </a:bodyPr>
          <a:lstStyle/>
          <a:p>
            <a:pPr marL="39688" lvl="0" algn="ctr">
              <a:buClr>
                <a:srgbClr val="000000"/>
              </a:buClr>
              <a:buSzPct val="100000"/>
            </a:pPr>
            <a:r>
              <a:rPr lang="en-US" b="1" dirty="0">
                <a:latin typeface="Arial" charset="0"/>
                <a:ea typeface="ヒラギノ角ゴ ProN W6" charset="-128"/>
                <a:sym typeface="Arial" charset="0"/>
              </a:rPr>
              <a:t>We need to train operators on risk recognition and abnormal situation management</a:t>
            </a:r>
          </a:p>
        </p:txBody>
      </p:sp>
      <p:cxnSp>
        <p:nvCxnSpPr>
          <p:cNvPr id="25" name="Straight Connector 24">
            <a:extLst>
              <a:ext uri="{FF2B5EF4-FFF2-40B4-BE49-F238E27FC236}">
                <a16:creationId xmlns:a16="http://schemas.microsoft.com/office/drawing/2014/main" id="{203F7FB3-2202-4B92-9D72-4F85522437E9}"/>
              </a:ext>
            </a:extLst>
          </p:cNvPr>
          <p:cNvCxnSpPr/>
          <p:nvPr/>
        </p:nvCxnSpPr>
        <p:spPr bwMode="auto">
          <a:xfrm>
            <a:off x="685800" y="5463063"/>
            <a:ext cx="7772400" cy="0"/>
          </a:xfrm>
          <a:prstGeom prst="line">
            <a:avLst/>
          </a:prstGeom>
          <a:solidFill>
            <a:srgbClr val="00CC99"/>
          </a:solidFill>
          <a:ln w="12700" cap="flat" cmpd="sng" algn="ctr">
            <a:solidFill>
              <a:srgbClr val="000000"/>
            </a:solidFill>
            <a:prstDash val="solid"/>
            <a:round/>
            <a:headEnd type="none" w="med" len="med"/>
            <a:tailEnd type="none" w="med" len="med"/>
          </a:ln>
          <a:effectLst/>
        </p:spPr>
      </p:cxnSp>
      <p:pic>
        <p:nvPicPr>
          <p:cNvPr id="12" name="Audio 11">
            <a:hlinkClick r:id="" action="ppaction://media"/>
            <a:extLst>
              <a:ext uri="{FF2B5EF4-FFF2-40B4-BE49-F238E27FC236}">
                <a16:creationId xmlns:a16="http://schemas.microsoft.com/office/drawing/2014/main" id="{CAD29A4D-5CCD-41A1-94FD-EE292C8BB931}"/>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927414058"/>
      </p:ext>
    </p:extLst>
  </p:cSld>
  <p:clrMapOvr>
    <a:masterClrMapping/>
  </p:clrMapOvr>
  <p:transition advTm="31839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grpId="1" nodeType="clickEffect">
                                  <p:stCondLst>
                                    <p:cond delay="0"/>
                                  </p:stCondLst>
                                  <p:childTnLst>
                                    <p:animMotion origin="layout" path="M 4.72222E-6 4.07407E-6 L 0.01753 0.3831 " pathEditMode="relative" rAng="0" ptsTypes="AA">
                                      <p:cBhvr>
                                        <p:cTn id="16" dur="2000" fill="hold"/>
                                        <p:tgtEl>
                                          <p:spTgt spid="10"/>
                                        </p:tgtEl>
                                        <p:attrNameLst>
                                          <p:attrName>ppt_x</p:attrName>
                                          <p:attrName>ppt_y</p:attrName>
                                        </p:attrNameLst>
                                      </p:cBhvr>
                                      <p:rCtr x="868" y="19144"/>
                                    </p:animMotion>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additive="base">
                                        <p:cTn id="29" dur="500" fill="hold"/>
                                        <p:tgtEl>
                                          <p:spTgt spid="15"/>
                                        </p:tgtEl>
                                        <p:attrNameLst>
                                          <p:attrName>ppt_x</p:attrName>
                                        </p:attrNameLst>
                                      </p:cBhvr>
                                      <p:tavLst>
                                        <p:tav tm="0">
                                          <p:val>
                                            <p:strVal val="#ppt_x"/>
                                          </p:val>
                                        </p:tav>
                                        <p:tav tm="100000">
                                          <p:val>
                                            <p:strVal val="#ppt_x"/>
                                          </p:val>
                                        </p:tav>
                                      </p:tavLst>
                                    </p:anim>
                                    <p:anim calcmode="lin" valueType="num">
                                      <p:cBhvr additive="base">
                                        <p:cTn id="3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path" presetSubtype="0" accel="50000" decel="50000" fill="hold" grpId="1" nodeType="clickEffect">
                                  <p:stCondLst>
                                    <p:cond delay="0"/>
                                  </p:stCondLst>
                                  <p:childTnLst>
                                    <p:animMotion origin="layout" path="M -3.33333E-6 4.07407E-6 L 0.31667 0.50532 " pathEditMode="relative" rAng="0" ptsTypes="AA">
                                      <p:cBhvr>
                                        <p:cTn id="34" dur="2000" fill="hold"/>
                                        <p:tgtEl>
                                          <p:spTgt spid="15"/>
                                        </p:tgtEl>
                                        <p:attrNameLst>
                                          <p:attrName>ppt_x</p:attrName>
                                          <p:attrName>ppt_y</p:attrName>
                                        </p:attrNameLst>
                                      </p:cBhvr>
                                      <p:rCtr x="15833" y="25255"/>
                                    </p:animMotion>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anim calcmode="lin" valueType="num">
                                      <p:cBhvr additive="base">
                                        <p:cTn id="47" dur="500" fill="hold"/>
                                        <p:tgtEl>
                                          <p:spTgt spid="22"/>
                                        </p:tgtEl>
                                        <p:attrNameLst>
                                          <p:attrName>ppt_x</p:attrName>
                                        </p:attrNameLst>
                                      </p:cBhvr>
                                      <p:tavLst>
                                        <p:tav tm="0">
                                          <p:val>
                                            <p:strVal val="#ppt_x"/>
                                          </p:val>
                                        </p:tav>
                                        <p:tav tm="100000">
                                          <p:val>
                                            <p:strVal val="#ppt_x"/>
                                          </p:val>
                                        </p:tav>
                                      </p:tavLst>
                                    </p:anim>
                                    <p:anim calcmode="lin" valueType="num">
                                      <p:cBhvr additive="base">
                                        <p:cTn id="4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path" presetSubtype="0" accel="50000" decel="50000" fill="hold" grpId="1" nodeType="clickEffect">
                                  <p:stCondLst>
                                    <p:cond delay="0"/>
                                  </p:stCondLst>
                                  <p:childTnLst>
                                    <p:animMotion origin="layout" path="M 0 2.77556E-17 L -0.55833 0.63958 " pathEditMode="relative" rAng="0" ptsTypes="AA">
                                      <p:cBhvr>
                                        <p:cTn id="52" dur="2000" fill="hold"/>
                                        <p:tgtEl>
                                          <p:spTgt spid="22"/>
                                        </p:tgtEl>
                                        <p:attrNameLst>
                                          <p:attrName>ppt_x</p:attrName>
                                          <p:attrName>ppt_y</p:attrName>
                                        </p:attrNameLst>
                                      </p:cBhvr>
                                      <p:rCtr x="-27917" y="31968"/>
                                    </p:animMotion>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8"/>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16"/>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21"/>
                                        </p:tgtEl>
                                        <p:attrNameLst>
                                          <p:attrName>style.visibility</p:attrName>
                                        </p:attrNameLst>
                                      </p:cBhvr>
                                      <p:to>
                                        <p:strVal val="visible"/>
                                      </p:to>
                                    </p:set>
                                    <p:anim calcmode="lin" valueType="num">
                                      <p:cBhvr additive="base">
                                        <p:cTn id="65" dur="500" fill="hold"/>
                                        <p:tgtEl>
                                          <p:spTgt spid="21"/>
                                        </p:tgtEl>
                                        <p:attrNameLst>
                                          <p:attrName>ppt_x</p:attrName>
                                        </p:attrNameLst>
                                      </p:cBhvr>
                                      <p:tavLst>
                                        <p:tav tm="0">
                                          <p:val>
                                            <p:strVal val="#ppt_x"/>
                                          </p:val>
                                        </p:tav>
                                        <p:tav tm="100000">
                                          <p:val>
                                            <p:strVal val="#ppt_x"/>
                                          </p:val>
                                        </p:tav>
                                      </p:tavLst>
                                    </p:anim>
                                    <p:anim calcmode="lin" valueType="num">
                                      <p:cBhvr additive="base">
                                        <p:cTn id="6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42" presetClass="path" presetSubtype="0" accel="50000" decel="50000" fill="hold" grpId="1" nodeType="clickEffect">
                                  <p:stCondLst>
                                    <p:cond delay="0"/>
                                  </p:stCondLst>
                                  <p:childTnLst>
                                    <p:animMotion origin="layout" path="M -2.22222E-6 -4.07407E-6 L 0.30695 0.78149 " pathEditMode="relative" rAng="0" ptsTypes="AA">
                                      <p:cBhvr>
                                        <p:cTn id="70" dur="2000" fill="hold"/>
                                        <p:tgtEl>
                                          <p:spTgt spid="21"/>
                                        </p:tgtEl>
                                        <p:attrNameLst>
                                          <p:attrName>ppt_x</p:attrName>
                                          <p:attrName>ppt_y</p:attrName>
                                        </p:attrNameLst>
                                      </p:cBhvr>
                                      <p:rCtr x="15347" y="39074"/>
                                    </p:animMotion>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8"/>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9" fill="hold" display="0">
                  <p:stCondLst>
                    <p:cond delay="indefinite"/>
                  </p:stCondLst>
                  <p:endCondLst>
                    <p:cond evt="onStopAudio" delay="0">
                      <p:tgtEl>
                        <p:sldTgt/>
                      </p:tgtEl>
                    </p:cond>
                  </p:endCondLst>
                </p:cTn>
                <p:tgtEl>
                  <p:spTgt spid="12"/>
                </p:tgtEl>
              </p:cMediaNode>
            </p:audio>
          </p:childTnLst>
        </p:cTn>
      </p:par>
    </p:tnLst>
    <p:bldLst>
      <p:bldP spid="6" grpId="0"/>
      <p:bldP spid="8" grpId="0"/>
      <p:bldP spid="10" grpId="0"/>
      <p:bldP spid="10" grpId="1"/>
      <p:bldP spid="14" grpId="0"/>
      <p:bldP spid="16" grpId="0"/>
      <p:bldP spid="15" grpId="0"/>
      <p:bldP spid="15" grpId="1"/>
      <p:bldP spid="18" grpId="0"/>
      <p:bldP spid="20" grpId="0"/>
      <p:bldP spid="21" grpId="0"/>
      <p:bldP spid="21" grpId="1"/>
      <p:bldP spid="22" grpId="0"/>
      <p:bldP spid="22" grpId="1"/>
      <p:bldP spid="23" grpId="0"/>
      <p:bldP spid="2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1"/>
          <p:cNvSpPr>
            <a:spLocks noGrp="1" noChangeArrowheads="1"/>
          </p:cNvSpPr>
          <p:nvPr>
            <p:ph type="title"/>
          </p:nvPr>
        </p:nvSpPr>
        <p:spPr>
          <a:xfrm>
            <a:off x="609600" y="-46892"/>
            <a:ext cx="7772400" cy="787400"/>
          </a:xfrm>
        </p:spPr>
        <p:txBody>
          <a:bodyPr rIns="81279"/>
          <a:lstStyle/>
          <a:p>
            <a:pPr indent="0" eaLnBrk="1" hangingPunct="1"/>
            <a:r>
              <a:rPr lang="en-US" dirty="0">
                <a:solidFill>
                  <a:srgbClr val="0000CC"/>
                </a:solidFill>
                <a:latin typeface="Arial" charset="0"/>
                <a:ea typeface="ヒラギノ角ゴ ProN W6" charset="0"/>
                <a:cs typeface="ヒラギノ角ゴ ProN W6" charset="0"/>
              </a:rPr>
              <a:t>Reasoning – Key Points</a:t>
            </a:r>
          </a:p>
        </p:txBody>
      </p:sp>
      <p:sp>
        <p:nvSpPr>
          <p:cNvPr id="13314" name="Rectangle 2"/>
          <p:cNvSpPr>
            <a:spLocks noGrp="1" noChangeArrowheads="1"/>
          </p:cNvSpPr>
          <p:nvPr>
            <p:ph type="body" idx="1"/>
          </p:nvPr>
        </p:nvSpPr>
        <p:spPr>
          <a:xfrm>
            <a:off x="304800" y="570523"/>
            <a:ext cx="8382000" cy="5842000"/>
          </a:xfrm>
        </p:spPr>
        <p:txBody>
          <a:bodyPr rIns="81279"/>
          <a:lstStyle/>
          <a:p>
            <a:pPr eaLnBrk="1" hangingPunct="1"/>
            <a:r>
              <a:rPr lang="en-US" sz="2400" dirty="0">
                <a:latin typeface="Arial" charset="0"/>
                <a:ea typeface="ヒラギノ角ゴ ProN W6" charset="0"/>
                <a:cs typeface="ヒラギノ角ゴ ProN W6" charset="0"/>
              </a:rPr>
              <a:t>Solution Reasoning</a:t>
            </a:r>
          </a:p>
          <a:p>
            <a:pPr lvl="1" eaLnBrk="1" hangingPunct="1"/>
            <a:r>
              <a:rPr lang="en-US" sz="1800" dirty="0">
                <a:latin typeface="Arial" charset="0"/>
                <a:ea typeface="ヒラギノ角ゴ ProN W6" charset="0"/>
                <a:cs typeface="ヒラギノ角ゴ ProN W6" charset="0"/>
              </a:rPr>
              <a:t>Focuses on action to “get out of the problem”</a:t>
            </a:r>
          </a:p>
          <a:p>
            <a:pPr lvl="1" eaLnBrk="1" hangingPunct="1"/>
            <a:r>
              <a:rPr lang="en-US" sz="1800" dirty="0">
                <a:latin typeface="Arial" charset="0"/>
                <a:ea typeface="ヒラギノ角ゴ ProN W6" charset="0"/>
                <a:cs typeface="ヒラギノ角ゴ ProN W6" charset="0"/>
              </a:rPr>
              <a:t>Actions are based on assumed causes.</a:t>
            </a:r>
          </a:p>
          <a:p>
            <a:pPr eaLnBrk="1" hangingPunct="1"/>
            <a:r>
              <a:rPr lang="en-US" sz="2400" dirty="0">
                <a:latin typeface="Arial" charset="0"/>
                <a:ea typeface="ヒラギノ角ゴ ProN W6" charset="0"/>
                <a:cs typeface="ヒラギノ角ゴ ProN W6" charset="0"/>
              </a:rPr>
              <a:t>Defensive Reasoning </a:t>
            </a:r>
          </a:p>
          <a:p>
            <a:pPr lvl="1" eaLnBrk="1" hangingPunct="1"/>
            <a:r>
              <a:rPr lang="en-US" sz="1800" dirty="0">
                <a:latin typeface="Arial" charset="0"/>
                <a:ea typeface="ヒラギノ角ゴ ProN W6" charset="0"/>
                <a:cs typeface="ヒラギノ角ゴ ProN W6" charset="0"/>
              </a:rPr>
              <a:t>Triggered by hindsight bias (what it looks like after we know the outcome)</a:t>
            </a:r>
          </a:p>
          <a:p>
            <a:pPr lvl="1" eaLnBrk="1" hangingPunct="1"/>
            <a:r>
              <a:rPr lang="en-US" sz="1800" dirty="0">
                <a:latin typeface="Arial" charset="0"/>
                <a:ea typeface="ヒラギノ角ゴ ProN W6" charset="0"/>
                <a:cs typeface="ヒラギノ角ゴ ProN W6" charset="0"/>
              </a:rPr>
              <a:t>Focused on “what they should have done differently” and “what failed or did not happen”</a:t>
            </a:r>
          </a:p>
          <a:p>
            <a:pPr lvl="1" eaLnBrk="1" hangingPunct="1"/>
            <a:r>
              <a:rPr lang="en-US" sz="1800" dirty="0">
                <a:latin typeface="Arial" charset="0"/>
                <a:ea typeface="ヒラギノ角ゴ ProN W6" charset="0"/>
                <a:cs typeface="ヒラギノ角ゴ ProN W6" charset="0"/>
              </a:rPr>
              <a:t>Reinforces existing barriers and controls, based on what we already know or believe.</a:t>
            </a:r>
          </a:p>
          <a:p>
            <a:pPr eaLnBrk="1" hangingPunct="1"/>
            <a:r>
              <a:rPr lang="en-US" sz="2400" dirty="0">
                <a:latin typeface="Arial" charset="0"/>
                <a:ea typeface="ヒラギノ角ゴ ProN W6" charset="0"/>
                <a:cs typeface="ヒラギノ角ゴ ProN W6" charset="0"/>
              </a:rPr>
              <a:t>Causal Reasoning </a:t>
            </a:r>
          </a:p>
          <a:p>
            <a:pPr lvl="1" eaLnBrk="1" hangingPunct="1"/>
            <a:r>
              <a:rPr lang="en-US" sz="1800" dirty="0">
                <a:latin typeface="Arial" charset="0"/>
                <a:ea typeface="ヒラギノ角ゴ ProN W6" charset="0"/>
                <a:cs typeface="ヒラギノ角ゴ ProN W6" charset="0"/>
              </a:rPr>
              <a:t>Uses foresight perspective (what it looked like before the outcome)</a:t>
            </a:r>
          </a:p>
          <a:p>
            <a:pPr lvl="1" eaLnBrk="1" hangingPunct="1"/>
            <a:r>
              <a:rPr lang="en-US" sz="1800" dirty="0">
                <a:latin typeface="Arial" charset="0"/>
                <a:ea typeface="ヒラギノ角ゴ ProN W6" charset="0"/>
                <a:cs typeface="ヒラギノ角ゴ ProN W6" charset="0"/>
              </a:rPr>
              <a:t>Focused on what happened, how it happened, and why it happened</a:t>
            </a:r>
          </a:p>
          <a:p>
            <a:pPr lvl="1" eaLnBrk="1" hangingPunct="1"/>
            <a:r>
              <a:rPr lang="en-US" sz="1800" dirty="0">
                <a:latin typeface="Arial" charset="0"/>
                <a:ea typeface="ヒラギノ角ゴ ProN W6" charset="0"/>
                <a:cs typeface="ヒラギノ角ゴ ProN W6" charset="0"/>
              </a:rPr>
              <a:t>Shifts perspective through transformational learning and allows action to address causes</a:t>
            </a:r>
          </a:p>
          <a:p>
            <a:pPr eaLnBrk="1" hangingPunct="1"/>
            <a:endParaRPr lang="en-US" sz="2400" dirty="0">
              <a:latin typeface="Arial" charset="0"/>
              <a:ea typeface="ヒラギノ角ゴ ProN W6" charset="0"/>
              <a:cs typeface="ヒラギノ角ゴ ProN W6" charset="0"/>
            </a:endParaRPr>
          </a:p>
        </p:txBody>
      </p:sp>
      <p:pic>
        <p:nvPicPr>
          <p:cNvPr id="5" name="Audio 4">
            <a:hlinkClick r:id="" action="ppaction://media"/>
            <a:extLst>
              <a:ext uri="{FF2B5EF4-FFF2-40B4-BE49-F238E27FC236}">
                <a16:creationId xmlns:a16="http://schemas.microsoft.com/office/drawing/2014/main" id="{BEE5CFD9-1D91-485E-9676-29CC8839D41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835355539"/>
      </p:ext>
    </p:extLst>
  </p:cSld>
  <p:clrMapOvr>
    <a:masterClrMapping/>
  </p:clrMapOvr>
  <p:transition advTm="6712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1"/>
          <p:cNvSpPr>
            <a:spLocks noGrp="1" noChangeArrowheads="1"/>
          </p:cNvSpPr>
          <p:nvPr>
            <p:ph type="title" idx="4294967295"/>
          </p:nvPr>
        </p:nvSpPr>
        <p:spPr>
          <a:xfrm>
            <a:off x="533400" y="76200"/>
            <a:ext cx="7772400" cy="914400"/>
          </a:xfrm>
        </p:spPr>
        <p:txBody>
          <a:bodyPr rIns="81279"/>
          <a:lstStyle/>
          <a:p>
            <a:pPr eaLnBrk="1" hangingPunct="1"/>
            <a:r>
              <a:rPr lang="en-US" dirty="0">
                <a:solidFill>
                  <a:srgbClr val="0000CC"/>
                </a:solidFill>
              </a:rPr>
              <a:t>What is reasoning? </a:t>
            </a:r>
          </a:p>
        </p:txBody>
      </p:sp>
      <p:sp>
        <p:nvSpPr>
          <p:cNvPr id="13315" name="Rectangle 2"/>
          <p:cNvSpPr>
            <a:spLocks noGrp="1" noChangeArrowheads="1"/>
          </p:cNvSpPr>
          <p:nvPr>
            <p:ph type="body" idx="4294967295"/>
          </p:nvPr>
        </p:nvSpPr>
        <p:spPr/>
        <p:txBody>
          <a:bodyPr rIns="81279"/>
          <a:lstStyle/>
          <a:p>
            <a:pPr marL="385763" indent="-346075" eaLnBrk="1" hangingPunct="1">
              <a:lnSpc>
                <a:spcPct val="110000"/>
              </a:lnSpc>
              <a:buFontTx/>
              <a:buNone/>
            </a:pPr>
            <a:r>
              <a:rPr lang="en-GB" sz="2000" dirty="0"/>
              <a:t>	</a:t>
            </a:r>
            <a:endParaRPr lang="en-US" sz="2000" dirty="0"/>
          </a:p>
        </p:txBody>
      </p:sp>
      <p:sp>
        <p:nvSpPr>
          <p:cNvPr id="5" name="Rectangle: Diagonal Corners Rounded 4">
            <a:extLst>
              <a:ext uri="{FF2B5EF4-FFF2-40B4-BE49-F238E27FC236}">
                <a16:creationId xmlns:a16="http://schemas.microsoft.com/office/drawing/2014/main" id="{73C39161-7384-4924-8F19-855E768412B8}"/>
              </a:ext>
            </a:extLst>
          </p:cNvPr>
          <p:cNvSpPr/>
          <p:nvPr/>
        </p:nvSpPr>
        <p:spPr bwMode="auto">
          <a:xfrm>
            <a:off x="431454" y="4343400"/>
            <a:ext cx="7976292" cy="1371600"/>
          </a:xfrm>
          <a:prstGeom prst="round2DiagRect">
            <a:avLst>
              <a:gd name="adj1" fmla="val 16667"/>
              <a:gd name="adj2" fmla="val 0"/>
            </a:avLst>
          </a:prstGeom>
          <a:solidFill>
            <a:schemeClr val="accent5">
              <a:lumMod val="20000"/>
              <a:lumOff val="80000"/>
            </a:schemeClr>
          </a:solidFill>
          <a:ln w="12700" cap="flat" cmpd="sng" algn="ctr">
            <a:solidFill>
              <a:srgbClr val="000000"/>
            </a:solid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t" anchorCtr="0" compatLnSpc="1">
            <a:prstTxWarp prst="textNoShape">
              <a:avLst/>
            </a:prstTxWarp>
          </a:bodyPr>
          <a:lstStyle/>
          <a:p>
            <a:r>
              <a:rPr lang="en-US" sz="2400" dirty="0">
                <a:solidFill>
                  <a:srgbClr val="0000CC"/>
                </a:solidFill>
                <a:latin typeface="Roboto"/>
              </a:rPr>
              <a:t>Reasoning: the process of thinking about something in a logical way in order to form a conclusion: the ability of the mind to think and understand things in a logical way.</a:t>
            </a:r>
            <a:endParaRPr lang="en-GB" sz="2400" dirty="0">
              <a:solidFill>
                <a:srgbClr val="0000CC"/>
              </a:solidFill>
            </a:endParaRPr>
          </a:p>
        </p:txBody>
      </p:sp>
      <p:pic>
        <p:nvPicPr>
          <p:cNvPr id="7" name="Picture 6" descr="A person posing for the camera&#10;&#10;Description automatically generated">
            <a:extLst>
              <a:ext uri="{FF2B5EF4-FFF2-40B4-BE49-F238E27FC236}">
                <a16:creationId xmlns:a16="http://schemas.microsoft.com/office/drawing/2014/main" id="{1F5DC3AF-AB61-4011-84CB-BD81463F2F33}"/>
              </a:ext>
            </a:extLst>
          </p:cNvPr>
          <p:cNvPicPr>
            <a:picLocks noChangeAspect="1"/>
          </p:cNvPicPr>
          <p:nvPr/>
        </p:nvPicPr>
        <p:blipFill>
          <a:blip r:embed="rId6"/>
          <a:stretch>
            <a:fillRect/>
          </a:stretch>
        </p:blipFill>
        <p:spPr>
          <a:xfrm>
            <a:off x="42861" y="914400"/>
            <a:ext cx="9058275" cy="1438275"/>
          </a:xfrm>
          <a:prstGeom prst="rect">
            <a:avLst/>
          </a:prstGeom>
        </p:spPr>
      </p:pic>
      <p:pic>
        <p:nvPicPr>
          <p:cNvPr id="9" name="Picture 8" descr="A person looking at the camera&#10;&#10;Description automatically generated">
            <a:extLst>
              <a:ext uri="{FF2B5EF4-FFF2-40B4-BE49-F238E27FC236}">
                <a16:creationId xmlns:a16="http://schemas.microsoft.com/office/drawing/2014/main" id="{746B77CD-6FA7-43FB-975F-0E8A2B3137BC}"/>
              </a:ext>
            </a:extLst>
          </p:cNvPr>
          <p:cNvPicPr>
            <a:picLocks noChangeAspect="1"/>
          </p:cNvPicPr>
          <p:nvPr/>
        </p:nvPicPr>
        <p:blipFill>
          <a:blip r:embed="rId7"/>
          <a:stretch>
            <a:fillRect/>
          </a:stretch>
        </p:blipFill>
        <p:spPr>
          <a:xfrm>
            <a:off x="42861" y="2500312"/>
            <a:ext cx="9020175" cy="1485900"/>
          </a:xfrm>
          <a:prstGeom prst="rect">
            <a:avLst/>
          </a:prstGeom>
        </p:spPr>
      </p:pic>
      <p:pic>
        <p:nvPicPr>
          <p:cNvPr id="4" name="Audio 3">
            <a:hlinkClick r:id="" action="ppaction://media"/>
            <a:extLst>
              <a:ext uri="{FF2B5EF4-FFF2-40B4-BE49-F238E27FC236}">
                <a16:creationId xmlns:a16="http://schemas.microsoft.com/office/drawing/2014/main" id="{4C8A5D9A-E254-4F4F-BAD9-CA15164BA196}"/>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068083535"/>
      </p:ext>
    </p:extLst>
  </p:cSld>
  <p:clrMapOvr>
    <a:masterClrMapping/>
  </p:clrMapOvr>
  <p:transition advTm="4915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4"/>
                </p:tgtEl>
              </p:cMediaNode>
            </p:audio>
          </p:childTnLst>
        </p:cTn>
      </p:par>
    </p:tnLst>
    <p:bldLst>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1"/>
          <p:cNvSpPr>
            <a:spLocks noGrp="1" noChangeArrowheads="1"/>
          </p:cNvSpPr>
          <p:nvPr>
            <p:ph type="title" idx="4294967295"/>
          </p:nvPr>
        </p:nvSpPr>
        <p:spPr>
          <a:xfrm>
            <a:off x="533400" y="76200"/>
            <a:ext cx="7772400" cy="914400"/>
          </a:xfrm>
        </p:spPr>
        <p:txBody>
          <a:bodyPr rIns="81279"/>
          <a:lstStyle/>
          <a:p>
            <a:pPr eaLnBrk="1" hangingPunct="1"/>
            <a:r>
              <a:rPr lang="en-US" dirty="0">
                <a:solidFill>
                  <a:srgbClr val="0000CC"/>
                </a:solidFill>
              </a:rPr>
              <a:t>Reasoning lenses</a:t>
            </a:r>
          </a:p>
        </p:txBody>
      </p:sp>
      <p:sp>
        <p:nvSpPr>
          <p:cNvPr id="13315" name="Rectangle 2"/>
          <p:cNvSpPr>
            <a:spLocks noGrp="1" noChangeArrowheads="1"/>
          </p:cNvSpPr>
          <p:nvPr>
            <p:ph type="body" idx="4294967295"/>
          </p:nvPr>
        </p:nvSpPr>
        <p:spPr/>
        <p:txBody>
          <a:bodyPr rIns="81279"/>
          <a:lstStyle/>
          <a:p>
            <a:pPr marL="385763" indent="-346075" eaLnBrk="1" hangingPunct="1">
              <a:lnSpc>
                <a:spcPct val="110000"/>
              </a:lnSpc>
              <a:buFontTx/>
              <a:buNone/>
            </a:pPr>
            <a:r>
              <a:rPr lang="en-GB" sz="2000" dirty="0"/>
              <a:t>	</a:t>
            </a:r>
            <a:endParaRPr lang="en-US" sz="2000" dirty="0"/>
          </a:p>
        </p:txBody>
      </p:sp>
      <p:pic>
        <p:nvPicPr>
          <p:cNvPr id="4" name="Picture 3" descr="A picture containing electronics, camera lens, indoor, black&#10;&#10;Description automatically generated">
            <a:extLst>
              <a:ext uri="{FF2B5EF4-FFF2-40B4-BE49-F238E27FC236}">
                <a16:creationId xmlns:a16="http://schemas.microsoft.com/office/drawing/2014/main" id="{24428330-68F3-4278-B5CB-649F33514197}"/>
              </a:ext>
            </a:extLst>
          </p:cNvPr>
          <p:cNvPicPr>
            <a:picLocks noChangeAspect="1"/>
          </p:cNvPicPr>
          <p:nvPr/>
        </p:nvPicPr>
        <p:blipFill>
          <a:blip r:embed="rId6"/>
          <a:stretch>
            <a:fillRect/>
          </a:stretch>
        </p:blipFill>
        <p:spPr>
          <a:xfrm>
            <a:off x="3733800" y="1285875"/>
            <a:ext cx="1162050" cy="1952625"/>
          </a:xfrm>
          <a:prstGeom prst="rect">
            <a:avLst/>
          </a:prstGeom>
        </p:spPr>
      </p:pic>
      <p:pic>
        <p:nvPicPr>
          <p:cNvPr id="10" name="Picture 9" descr="A picture containing electronics, camera lens, indoor, blender&#10;&#10;Description automatically generated">
            <a:extLst>
              <a:ext uri="{FF2B5EF4-FFF2-40B4-BE49-F238E27FC236}">
                <a16:creationId xmlns:a16="http://schemas.microsoft.com/office/drawing/2014/main" id="{A2C5F89D-E257-4AD8-8CD2-4035B2DC505F}"/>
              </a:ext>
            </a:extLst>
          </p:cNvPr>
          <p:cNvPicPr>
            <a:picLocks noChangeAspect="1"/>
          </p:cNvPicPr>
          <p:nvPr/>
        </p:nvPicPr>
        <p:blipFill>
          <a:blip r:embed="rId7"/>
          <a:stretch>
            <a:fillRect/>
          </a:stretch>
        </p:blipFill>
        <p:spPr>
          <a:xfrm>
            <a:off x="7043199" y="457200"/>
            <a:ext cx="1095375" cy="2781300"/>
          </a:xfrm>
          <a:prstGeom prst="rect">
            <a:avLst/>
          </a:prstGeom>
        </p:spPr>
      </p:pic>
      <p:pic>
        <p:nvPicPr>
          <p:cNvPr id="16" name="Picture 15" descr="A picture containing sky, outdoor, mountain, snow&#10;&#10;Description automatically generated">
            <a:extLst>
              <a:ext uri="{FF2B5EF4-FFF2-40B4-BE49-F238E27FC236}">
                <a16:creationId xmlns:a16="http://schemas.microsoft.com/office/drawing/2014/main" id="{B20DCED5-BD33-4316-BA8A-019EC22D1C00}"/>
              </a:ext>
            </a:extLst>
          </p:cNvPr>
          <p:cNvPicPr>
            <a:picLocks noChangeAspect="1"/>
          </p:cNvPicPr>
          <p:nvPr/>
        </p:nvPicPr>
        <p:blipFill>
          <a:blip r:embed="rId8"/>
          <a:stretch>
            <a:fillRect/>
          </a:stretch>
        </p:blipFill>
        <p:spPr>
          <a:xfrm>
            <a:off x="3035631" y="3545249"/>
            <a:ext cx="2819844" cy="1883702"/>
          </a:xfrm>
          <a:prstGeom prst="rect">
            <a:avLst/>
          </a:prstGeom>
        </p:spPr>
      </p:pic>
      <p:pic>
        <p:nvPicPr>
          <p:cNvPr id="18" name="Picture 17" descr="A picture containing outdoor, snow, sky, skiing&#10;&#10;Description automatically generated">
            <a:extLst>
              <a:ext uri="{FF2B5EF4-FFF2-40B4-BE49-F238E27FC236}">
                <a16:creationId xmlns:a16="http://schemas.microsoft.com/office/drawing/2014/main" id="{B94EC8F7-8C79-4A46-AC1D-3A5B5D058473}"/>
              </a:ext>
            </a:extLst>
          </p:cNvPr>
          <p:cNvPicPr>
            <a:picLocks noChangeAspect="1"/>
          </p:cNvPicPr>
          <p:nvPr/>
        </p:nvPicPr>
        <p:blipFill>
          <a:blip r:embed="rId9"/>
          <a:stretch>
            <a:fillRect/>
          </a:stretch>
        </p:blipFill>
        <p:spPr>
          <a:xfrm>
            <a:off x="6075084" y="3545248"/>
            <a:ext cx="2819843" cy="1883702"/>
          </a:xfrm>
          <a:prstGeom prst="rect">
            <a:avLst/>
          </a:prstGeom>
        </p:spPr>
      </p:pic>
      <p:pic>
        <p:nvPicPr>
          <p:cNvPr id="20" name="Picture 19">
            <a:extLst>
              <a:ext uri="{FF2B5EF4-FFF2-40B4-BE49-F238E27FC236}">
                <a16:creationId xmlns:a16="http://schemas.microsoft.com/office/drawing/2014/main" id="{3AE4136C-6444-4D96-9266-A0C72352F731}"/>
              </a:ext>
            </a:extLst>
          </p:cNvPr>
          <p:cNvPicPr>
            <a:picLocks noChangeAspect="1"/>
          </p:cNvPicPr>
          <p:nvPr/>
        </p:nvPicPr>
        <p:blipFill>
          <a:blip r:embed="rId10"/>
          <a:stretch>
            <a:fillRect/>
          </a:stretch>
        </p:blipFill>
        <p:spPr>
          <a:xfrm>
            <a:off x="249073" y="3526499"/>
            <a:ext cx="2611273" cy="1883701"/>
          </a:xfrm>
          <a:prstGeom prst="rect">
            <a:avLst/>
          </a:prstGeom>
        </p:spPr>
      </p:pic>
      <p:pic>
        <p:nvPicPr>
          <p:cNvPr id="22" name="Picture 21">
            <a:extLst>
              <a:ext uri="{FF2B5EF4-FFF2-40B4-BE49-F238E27FC236}">
                <a16:creationId xmlns:a16="http://schemas.microsoft.com/office/drawing/2014/main" id="{2964746D-1AB7-4EF7-80BF-D4334167B52C}"/>
              </a:ext>
            </a:extLst>
          </p:cNvPr>
          <p:cNvPicPr>
            <a:picLocks noChangeAspect="1"/>
          </p:cNvPicPr>
          <p:nvPr/>
        </p:nvPicPr>
        <p:blipFill>
          <a:blip r:embed="rId11"/>
          <a:stretch>
            <a:fillRect/>
          </a:stretch>
        </p:blipFill>
        <p:spPr>
          <a:xfrm>
            <a:off x="897574" y="2116195"/>
            <a:ext cx="1120924" cy="1052989"/>
          </a:xfrm>
          <a:prstGeom prst="rect">
            <a:avLst/>
          </a:prstGeom>
        </p:spPr>
      </p:pic>
      <p:sp>
        <p:nvSpPr>
          <p:cNvPr id="2" name="Rectangle 1">
            <a:extLst>
              <a:ext uri="{FF2B5EF4-FFF2-40B4-BE49-F238E27FC236}">
                <a16:creationId xmlns:a16="http://schemas.microsoft.com/office/drawing/2014/main" id="{A61FFA19-F942-4FB7-AA7A-D8DFC9A478D1}"/>
              </a:ext>
            </a:extLst>
          </p:cNvPr>
          <p:cNvSpPr/>
          <p:nvPr/>
        </p:nvSpPr>
        <p:spPr>
          <a:xfrm>
            <a:off x="997012" y="3556075"/>
            <a:ext cx="922047" cy="1862048"/>
          </a:xfrm>
          <a:prstGeom prst="rect">
            <a:avLst/>
          </a:prstGeom>
          <a:noFill/>
        </p:spPr>
        <p:txBody>
          <a:bodyPr wrap="none" lIns="91440" tIns="45720" rIns="91440" bIns="45720">
            <a:spAutoFit/>
          </a:bodyPr>
          <a:lstStyle/>
          <a:p>
            <a:pPr algn="ctr"/>
            <a:r>
              <a:rPr lang="en-GB" sz="115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itchFamily="18" charset="0"/>
                <a:ea typeface="MS PGothic" pitchFamily="34" charset="-128"/>
              </a:rPr>
              <a:t>?</a:t>
            </a:r>
            <a:endParaRPr lang="en-GB" sz="115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
        <p:nvSpPr>
          <p:cNvPr id="12" name="Rectangle 11">
            <a:extLst>
              <a:ext uri="{FF2B5EF4-FFF2-40B4-BE49-F238E27FC236}">
                <a16:creationId xmlns:a16="http://schemas.microsoft.com/office/drawing/2014/main" id="{6DBBBAA5-9EA7-455B-8BA3-9B2AA5067A33}"/>
              </a:ext>
            </a:extLst>
          </p:cNvPr>
          <p:cNvSpPr/>
          <p:nvPr/>
        </p:nvSpPr>
        <p:spPr>
          <a:xfrm>
            <a:off x="3853801" y="3545248"/>
            <a:ext cx="922047" cy="1862048"/>
          </a:xfrm>
          <a:prstGeom prst="rect">
            <a:avLst/>
          </a:prstGeom>
          <a:noFill/>
        </p:spPr>
        <p:txBody>
          <a:bodyPr wrap="none" lIns="91440" tIns="45720" rIns="91440" bIns="45720">
            <a:spAutoFit/>
          </a:bodyPr>
          <a:lstStyle/>
          <a:p>
            <a:pPr algn="ctr"/>
            <a:r>
              <a:rPr lang="en-GB" sz="115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itchFamily="18" charset="0"/>
                <a:ea typeface="MS PGothic" pitchFamily="34" charset="-128"/>
              </a:rPr>
              <a:t>?</a:t>
            </a:r>
            <a:endParaRPr lang="en-GB" sz="115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
        <p:nvSpPr>
          <p:cNvPr id="13" name="Rectangle 12">
            <a:extLst>
              <a:ext uri="{FF2B5EF4-FFF2-40B4-BE49-F238E27FC236}">
                <a16:creationId xmlns:a16="http://schemas.microsoft.com/office/drawing/2014/main" id="{A5BE86AD-478D-4B39-80F1-93715B23BF33}"/>
              </a:ext>
            </a:extLst>
          </p:cNvPr>
          <p:cNvSpPr/>
          <p:nvPr/>
        </p:nvSpPr>
        <p:spPr>
          <a:xfrm>
            <a:off x="7120303" y="3545248"/>
            <a:ext cx="922047" cy="1862048"/>
          </a:xfrm>
          <a:prstGeom prst="rect">
            <a:avLst/>
          </a:prstGeom>
          <a:noFill/>
        </p:spPr>
        <p:txBody>
          <a:bodyPr wrap="none" lIns="91440" tIns="45720" rIns="91440" bIns="45720">
            <a:spAutoFit/>
          </a:bodyPr>
          <a:lstStyle/>
          <a:p>
            <a:pPr algn="ctr"/>
            <a:r>
              <a:rPr lang="en-GB" sz="115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itchFamily="18" charset="0"/>
                <a:ea typeface="MS PGothic" pitchFamily="34" charset="-128"/>
              </a:rPr>
              <a:t>?</a:t>
            </a:r>
            <a:endParaRPr lang="en-GB" sz="115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pic>
        <p:nvPicPr>
          <p:cNvPr id="11" name="Audio 10">
            <a:hlinkClick r:id="" action="ppaction://media"/>
            <a:extLst>
              <a:ext uri="{FF2B5EF4-FFF2-40B4-BE49-F238E27FC236}">
                <a16:creationId xmlns:a16="http://schemas.microsoft.com/office/drawing/2014/main" id="{D1C5EC1A-3F4A-40F2-8214-020833D49424}"/>
              </a:ext>
            </a:extLst>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088326129"/>
      </p:ext>
    </p:extLst>
  </p:cSld>
  <p:clrMapOvr>
    <a:masterClrMapping/>
  </p:clrMapOvr>
  <p:transition advTm="3715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500"/>
                                        <p:tgtEl>
                                          <p:spTgt spid="2"/>
                                        </p:tgtEl>
                                      </p:cBhvr>
                                    </p:animEffect>
                                  </p:childTnLst>
                                </p:cTn>
                              </p:par>
                            </p:childTnLst>
                          </p:cTn>
                        </p:par>
                        <p:par>
                          <p:cTn id="24" fill="hold">
                            <p:stCondLst>
                              <p:cond delay="500"/>
                            </p:stCondLst>
                            <p:childTnLst>
                              <p:par>
                                <p:cTn id="25" presetID="10" presetClass="entr" presetSubtype="0" fill="hold" grpId="0"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par>
                          <p:cTn id="28" fill="hold">
                            <p:stCondLst>
                              <p:cond delay="1000"/>
                            </p:stCondLst>
                            <p:childTnLst>
                              <p:par>
                                <p:cTn id="29" presetID="10" presetClass="entr" presetSubtype="0" fill="hold" grpId="0" nodeType="after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31" presetClass="entr" presetSubtype="0" fill="hold" nodeType="clickEffect">
                                  <p:stCondLst>
                                    <p:cond delay="0"/>
                                  </p:stCondLst>
                                  <p:childTnLst>
                                    <p:set>
                                      <p:cBhvr>
                                        <p:cTn id="35" dur="1" fill="hold">
                                          <p:stCondLst>
                                            <p:cond delay="0"/>
                                          </p:stCondLst>
                                        </p:cTn>
                                        <p:tgtEl>
                                          <p:spTgt spid="20"/>
                                        </p:tgtEl>
                                        <p:attrNameLst>
                                          <p:attrName>style.visibility</p:attrName>
                                        </p:attrNameLst>
                                      </p:cBhvr>
                                      <p:to>
                                        <p:strVal val="visible"/>
                                      </p:to>
                                    </p:set>
                                    <p:anim calcmode="lin" valueType="num">
                                      <p:cBhvr>
                                        <p:cTn id="36" dur="1000" fill="hold"/>
                                        <p:tgtEl>
                                          <p:spTgt spid="20"/>
                                        </p:tgtEl>
                                        <p:attrNameLst>
                                          <p:attrName>ppt_w</p:attrName>
                                        </p:attrNameLst>
                                      </p:cBhvr>
                                      <p:tavLst>
                                        <p:tav tm="0">
                                          <p:val>
                                            <p:fltVal val="0"/>
                                          </p:val>
                                        </p:tav>
                                        <p:tav tm="100000">
                                          <p:val>
                                            <p:strVal val="#ppt_w"/>
                                          </p:val>
                                        </p:tav>
                                      </p:tavLst>
                                    </p:anim>
                                    <p:anim calcmode="lin" valueType="num">
                                      <p:cBhvr>
                                        <p:cTn id="37" dur="1000" fill="hold"/>
                                        <p:tgtEl>
                                          <p:spTgt spid="20"/>
                                        </p:tgtEl>
                                        <p:attrNameLst>
                                          <p:attrName>ppt_h</p:attrName>
                                        </p:attrNameLst>
                                      </p:cBhvr>
                                      <p:tavLst>
                                        <p:tav tm="0">
                                          <p:val>
                                            <p:fltVal val="0"/>
                                          </p:val>
                                        </p:tav>
                                        <p:tav tm="100000">
                                          <p:val>
                                            <p:strVal val="#ppt_h"/>
                                          </p:val>
                                        </p:tav>
                                      </p:tavLst>
                                    </p:anim>
                                    <p:anim calcmode="lin" valueType="num">
                                      <p:cBhvr>
                                        <p:cTn id="38" dur="1000" fill="hold"/>
                                        <p:tgtEl>
                                          <p:spTgt spid="20"/>
                                        </p:tgtEl>
                                        <p:attrNameLst>
                                          <p:attrName>style.rotation</p:attrName>
                                        </p:attrNameLst>
                                      </p:cBhvr>
                                      <p:tavLst>
                                        <p:tav tm="0">
                                          <p:val>
                                            <p:fltVal val="90"/>
                                          </p:val>
                                        </p:tav>
                                        <p:tav tm="100000">
                                          <p:val>
                                            <p:fltVal val="0"/>
                                          </p:val>
                                        </p:tav>
                                      </p:tavLst>
                                    </p:anim>
                                    <p:animEffect transition="in" filter="fade">
                                      <p:cBhvr>
                                        <p:cTn id="39" dur="1000"/>
                                        <p:tgtEl>
                                          <p:spTgt spid="20"/>
                                        </p:tgtEl>
                                      </p:cBhvr>
                                    </p:animEffect>
                                  </p:childTnLst>
                                </p:cTn>
                              </p:par>
                              <p:par>
                                <p:cTn id="40" presetID="31" presetClass="exit" presetSubtype="0" fill="hold" grpId="1" nodeType="withEffect">
                                  <p:stCondLst>
                                    <p:cond delay="0"/>
                                  </p:stCondLst>
                                  <p:childTnLst>
                                    <p:anim calcmode="lin" valueType="num">
                                      <p:cBhvr>
                                        <p:cTn id="41" dur="1000"/>
                                        <p:tgtEl>
                                          <p:spTgt spid="2"/>
                                        </p:tgtEl>
                                        <p:attrNameLst>
                                          <p:attrName>ppt_w</p:attrName>
                                        </p:attrNameLst>
                                      </p:cBhvr>
                                      <p:tavLst>
                                        <p:tav tm="0">
                                          <p:val>
                                            <p:strVal val="ppt_w"/>
                                          </p:val>
                                        </p:tav>
                                        <p:tav tm="100000">
                                          <p:val>
                                            <p:fltVal val="0"/>
                                          </p:val>
                                        </p:tav>
                                      </p:tavLst>
                                    </p:anim>
                                    <p:anim calcmode="lin" valueType="num">
                                      <p:cBhvr>
                                        <p:cTn id="42" dur="1000"/>
                                        <p:tgtEl>
                                          <p:spTgt spid="2"/>
                                        </p:tgtEl>
                                        <p:attrNameLst>
                                          <p:attrName>ppt_h</p:attrName>
                                        </p:attrNameLst>
                                      </p:cBhvr>
                                      <p:tavLst>
                                        <p:tav tm="0">
                                          <p:val>
                                            <p:strVal val="ppt_h"/>
                                          </p:val>
                                        </p:tav>
                                        <p:tav tm="100000">
                                          <p:val>
                                            <p:fltVal val="0"/>
                                          </p:val>
                                        </p:tav>
                                      </p:tavLst>
                                    </p:anim>
                                    <p:anim calcmode="lin" valueType="num">
                                      <p:cBhvr>
                                        <p:cTn id="43" dur="1000"/>
                                        <p:tgtEl>
                                          <p:spTgt spid="2"/>
                                        </p:tgtEl>
                                        <p:attrNameLst>
                                          <p:attrName>style.rotation</p:attrName>
                                        </p:attrNameLst>
                                      </p:cBhvr>
                                      <p:tavLst>
                                        <p:tav tm="0">
                                          <p:val>
                                            <p:fltVal val="0"/>
                                          </p:val>
                                        </p:tav>
                                        <p:tav tm="100000">
                                          <p:val>
                                            <p:fltVal val="90"/>
                                          </p:val>
                                        </p:tav>
                                      </p:tavLst>
                                    </p:anim>
                                    <p:animEffect transition="out" filter="fade">
                                      <p:cBhvr>
                                        <p:cTn id="44" dur="1000"/>
                                        <p:tgtEl>
                                          <p:spTgt spid="2"/>
                                        </p:tgtEl>
                                      </p:cBhvr>
                                    </p:animEffect>
                                    <p:set>
                                      <p:cBhvr>
                                        <p:cTn id="45" dur="1" fill="hold">
                                          <p:stCondLst>
                                            <p:cond delay="999"/>
                                          </p:stCondLst>
                                        </p:cTn>
                                        <p:tgtEl>
                                          <p:spTgt spid="2"/>
                                        </p:tgtEl>
                                        <p:attrNameLst>
                                          <p:attrName>style.visibility</p:attrName>
                                        </p:attrNameLst>
                                      </p:cBhvr>
                                      <p:to>
                                        <p:strVal val="hidden"/>
                                      </p:to>
                                    </p:set>
                                  </p:childTnLst>
                                </p:cTn>
                              </p:par>
                            </p:childTnLst>
                          </p:cTn>
                        </p:par>
                        <p:par>
                          <p:cTn id="46" fill="hold">
                            <p:stCondLst>
                              <p:cond delay="1000"/>
                            </p:stCondLst>
                            <p:childTnLst>
                              <p:par>
                                <p:cTn id="47" presetID="31" presetClass="entr" presetSubtype="0" fill="hold" nodeType="after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p:cTn id="49" dur="1000" fill="hold"/>
                                        <p:tgtEl>
                                          <p:spTgt spid="16"/>
                                        </p:tgtEl>
                                        <p:attrNameLst>
                                          <p:attrName>ppt_w</p:attrName>
                                        </p:attrNameLst>
                                      </p:cBhvr>
                                      <p:tavLst>
                                        <p:tav tm="0">
                                          <p:val>
                                            <p:fltVal val="0"/>
                                          </p:val>
                                        </p:tav>
                                        <p:tav tm="100000">
                                          <p:val>
                                            <p:strVal val="#ppt_w"/>
                                          </p:val>
                                        </p:tav>
                                      </p:tavLst>
                                    </p:anim>
                                    <p:anim calcmode="lin" valueType="num">
                                      <p:cBhvr>
                                        <p:cTn id="50" dur="1000" fill="hold"/>
                                        <p:tgtEl>
                                          <p:spTgt spid="16"/>
                                        </p:tgtEl>
                                        <p:attrNameLst>
                                          <p:attrName>ppt_h</p:attrName>
                                        </p:attrNameLst>
                                      </p:cBhvr>
                                      <p:tavLst>
                                        <p:tav tm="0">
                                          <p:val>
                                            <p:fltVal val="0"/>
                                          </p:val>
                                        </p:tav>
                                        <p:tav tm="100000">
                                          <p:val>
                                            <p:strVal val="#ppt_h"/>
                                          </p:val>
                                        </p:tav>
                                      </p:tavLst>
                                    </p:anim>
                                    <p:anim calcmode="lin" valueType="num">
                                      <p:cBhvr>
                                        <p:cTn id="51" dur="1000" fill="hold"/>
                                        <p:tgtEl>
                                          <p:spTgt spid="16"/>
                                        </p:tgtEl>
                                        <p:attrNameLst>
                                          <p:attrName>style.rotation</p:attrName>
                                        </p:attrNameLst>
                                      </p:cBhvr>
                                      <p:tavLst>
                                        <p:tav tm="0">
                                          <p:val>
                                            <p:fltVal val="90"/>
                                          </p:val>
                                        </p:tav>
                                        <p:tav tm="100000">
                                          <p:val>
                                            <p:fltVal val="0"/>
                                          </p:val>
                                        </p:tav>
                                      </p:tavLst>
                                    </p:anim>
                                    <p:animEffect transition="in" filter="fade">
                                      <p:cBhvr>
                                        <p:cTn id="52" dur="1000"/>
                                        <p:tgtEl>
                                          <p:spTgt spid="16"/>
                                        </p:tgtEl>
                                      </p:cBhvr>
                                    </p:animEffect>
                                  </p:childTnLst>
                                </p:cTn>
                              </p:par>
                              <p:par>
                                <p:cTn id="53" presetID="31" presetClass="exit" presetSubtype="0" fill="hold" grpId="1" nodeType="withEffect">
                                  <p:stCondLst>
                                    <p:cond delay="0"/>
                                  </p:stCondLst>
                                  <p:childTnLst>
                                    <p:anim calcmode="lin" valueType="num">
                                      <p:cBhvr>
                                        <p:cTn id="54" dur="1000"/>
                                        <p:tgtEl>
                                          <p:spTgt spid="12"/>
                                        </p:tgtEl>
                                        <p:attrNameLst>
                                          <p:attrName>ppt_w</p:attrName>
                                        </p:attrNameLst>
                                      </p:cBhvr>
                                      <p:tavLst>
                                        <p:tav tm="0">
                                          <p:val>
                                            <p:strVal val="ppt_w"/>
                                          </p:val>
                                        </p:tav>
                                        <p:tav tm="100000">
                                          <p:val>
                                            <p:fltVal val="0"/>
                                          </p:val>
                                        </p:tav>
                                      </p:tavLst>
                                    </p:anim>
                                    <p:anim calcmode="lin" valueType="num">
                                      <p:cBhvr>
                                        <p:cTn id="55" dur="1000"/>
                                        <p:tgtEl>
                                          <p:spTgt spid="12"/>
                                        </p:tgtEl>
                                        <p:attrNameLst>
                                          <p:attrName>ppt_h</p:attrName>
                                        </p:attrNameLst>
                                      </p:cBhvr>
                                      <p:tavLst>
                                        <p:tav tm="0">
                                          <p:val>
                                            <p:strVal val="ppt_h"/>
                                          </p:val>
                                        </p:tav>
                                        <p:tav tm="100000">
                                          <p:val>
                                            <p:fltVal val="0"/>
                                          </p:val>
                                        </p:tav>
                                      </p:tavLst>
                                    </p:anim>
                                    <p:anim calcmode="lin" valueType="num">
                                      <p:cBhvr>
                                        <p:cTn id="56" dur="1000"/>
                                        <p:tgtEl>
                                          <p:spTgt spid="12"/>
                                        </p:tgtEl>
                                        <p:attrNameLst>
                                          <p:attrName>style.rotation</p:attrName>
                                        </p:attrNameLst>
                                      </p:cBhvr>
                                      <p:tavLst>
                                        <p:tav tm="0">
                                          <p:val>
                                            <p:fltVal val="0"/>
                                          </p:val>
                                        </p:tav>
                                        <p:tav tm="100000">
                                          <p:val>
                                            <p:fltVal val="90"/>
                                          </p:val>
                                        </p:tav>
                                      </p:tavLst>
                                    </p:anim>
                                    <p:animEffect transition="out" filter="fade">
                                      <p:cBhvr>
                                        <p:cTn id="57" dur="1000"/>
                                        <p:tgtEl>
                                          <p:spTgt spid="12"/>
                                        </p:tgtEl>
                                      </p:cBhvr>
                                    </p:animEffect>
                                    <p:set>
                                      <p:cBhvr>
                                        <p:cTn id="58" dur="1" fill="hold">
                                          <p:stCondLst>
                                            <p:cond delay="999"/>
                                          </p:stCondLst>
                                        </p:cTn>
                                        <p:tgtEl>
                                          <p:spTgt spid="12"/>
                                        </p:tgtEl>
                                        <p:attrNameLst>
                                          <p:attrName>style.visibility</p:attrName>
                                        </p:attrNameLst>
                                      </p:cBhvr>
                                      <p:to>
                                        <p:strVal val="hidden"/>
                                      </p:to>
                                    </p:set>
                                  </p:childTnLst>
                                </p:cTn>
                              </p:par>
                            </p:childTnLst>
                          </p:cTn>
                        </p:par>
                        <p:par>
                          <p:cTn id="59" fill="hold">
                            <p:stCondLst>
                              <p:cond delay="2000"/>
                            </p:stCondLst>
                            <p:childTnLst>
                              <p:par>
                                <p:cTn id="60" presetID="31" presetClass="entr" presetSubtype="0" fill="hold" nodeType="afterEffect">
                                  <p:stCondLst>
                                    <p:cond delay="0"/>
                                  </p:stCondLst>
                                  <p:childTnLst>
                                    <p:set>
                                      <p:cBhvr>
                                        <p:cTn id="61" dur="1" fill="hold">
                                          <p:stCondLst>
                                            <p:cond delay="0"/>
                                          </p:stCondLst>
                                        </p:cTn>
                                        <p:tgtEl>
                                          <p:spTgt spid="18"/>
                                        </p:tgtEl>
                                        <p:attrNameLst>
                                          <p:attrName>style.visibility</p:attrName>
                                        </p:attrNameLst>
                                      </p:cBhvr>
                                      <p:to>
                                        <p:strVal val="visible"/>
                                      </p:to>
                                    </p:set>
                                    <p:anim calcmode="lin" valueType="num">
                                      <p:cBhvr>
                                        <p:cTn id="62" dur="1000" fill="hold"/>
                                        <p:tgtEl>
                                          <p:spTgt spid="18"/>
                                        </p:tgtEl>
                                        <p:attrNameLst>
                                          <p:attrName>ppt_w</p:attrName>
                                        </p:attrNameLst>
                                      </p:cBhvr>
                                      <p:tavLst>
                                        <p:tav tm="0">
                                          <p:val>
                                            <p:fltVal val="0"/>
                                          </p:val>
                                        </p:tav>
                                        <p:tav tm="100000">
                                          <p:val>
                                            <p:strVal val="#ppt_w"/>
                                          </p:val>
                                        </p:tav>
                                      </p:tavLst>
                                    </p:anim>
                                    <p:anim calcmode="lin" valueType="num">
                                      <p:cBhvr>
                                        <p:cTn id="63" dur="1000" fill="hold"/>
                                        <p:tgtEl>
                                          <p:spTgt spid="18"/>
                                        </p:tgtEl>
                                        <p:attrNameLst>
                                          <p:attrName>ppt_h</p:attrName>
                                        </p:attrNameLst>
                                      </p:cBhvr>
                                      <p:tavLst>
                                        <p:tav tm="0">
                                          <p:val>
                                            <p:fltVal val="0"/>
                                          </p:val>
                                        </p:tav>
                                        <p:tav tm="100000">
                                          <p:val>
                                            <p:strVal val="#ppt_h"/>
                                          </p:val>
                                        </p:tav>
                                      </p:tavLst>
                                    </p:anim>
                                    <p:anim calcmode="lin" valueType="num">
                                      <p:cBhvr>
                                        <p:cTn id="64" dur="1000" fill="hold"/>
                                        <p:tgtEl>
                                          <p:spTgt spid="18"/>
                                        </p:tgtEl>
                                        <p:attrNameLst>
                                          <p:attrName>style.rotation</p:attrName>
                                        </p:attrNameLst>
                                      </p:cBhvr>
                                      <p:tavLst>
                                        <p:tav tm="0">
                                          <p:val>
                                            <p:fltVal val="90"/>
                                          </p:val>
                                        </p:tav>
                                        <p:tav tm="100000">
                                          <p:val>
                                            <p:fltVal val="0"/>
                                          </p:val>
                                        </p:tav>
                                      </p:tavLst>
                                    </p:anim>
                                    <p:animEffect transition="in" filter="fade">
                                      <p:cBhvr>
                                        <p:cTn id="65" dur="1000"/>
                                        <p:tgtEl>
                                          <p:spTgt spid="18"/>
                                        </p:tgtEl>
                                      </p:cBhvr>
                                    </p:animEffect>
                                  </p:childTnLst>
                                </p:cTn>
                              </p:par>
                              <p:par>
                                <p:cTn id="66" presetID="31" presetClass="exit" presetSubtype="0" fill="hold" grpId="1" nodeType="withEffect">
                                  <p:stCondLst>
                                    <p:cond delay="0"/>
                                  </p:stCondLst>
                                  <p:childTnLst>
                                    <p:anim calcmode="lin" valueType="num">
                                      <p:cBhvr>
                                        <p:cTn id="67" dur="1000"/>
                                        <p:tgtEl>
                                          <p:spTgt spid="13"/>
                                        </p:tgtEl>
                                        <p:attrNameLst>
                                          <p:attrName>ppt_w</p:attrName>
                                        </p:attrNameLst>
                                      </p:cBhvr>
                                      <p:tavLst>
                                        <p:tav tm="0">
                                          <p:val>
                                            <p:strVal val="ppt_w"/>
                                          </p:val>
                                        </p:tav>
                                        <p:tav tm="100000">
                                          <p:val>
                                            <p:fltVal val="0"/>
                                          </p:val>
                                        </p:tav>
                                      </p:tavLst>
                                    </p:anim>
                                    <p:anim calcmode="lin" valueType="num">
                                      <p:cBhvr>
                                        <p:cTn id="68" dur="1000"/>
                                        <p:tgtEl>
                                          <p:spTgt spid="13"/>
                                        </p:tgtEl>
                                        <p:attrNameLst>
                                          <p:attrName>ppt_h</p:attrName>
                                        </p:attrNameLst>
                                      </p:cBhvr>
                                      <p:tavLst>
                                        <p:tav tm="0">
                                          <p:val>
                                            <p:strVal val="ppt_h"/>
                                          </p:val>
                                        </p:tav>
                                        <p:tav tm="100000">
                                          <p:val>
                                            <p:fltVal val="0"/>
                                          </p:val>
                                        </p:tav>
                                      </p:tavLst>
                                    </p:anim>
                                    <p:anim calcmode="lin" valueType="num">
                                      <p:cBhvr>
                                        <p:cTn id="69" dur="1000"/>
                                        <p:tgtEl>
                                          <p:spTgt spid="13"/>
                                        </p:tgtEl>
                                        <p:attrNameLst>
                                          <p:attrName>style.rotation</p:attrName>
                                        </p:attrNameLst>
                                      </p:cBhvr>
                                      <p:tavLst>
                                        <p:tav tm="0">
                                          <p:val>
                                            <p:fltVal val="0"/>
                                          </p:val>
                                        </p:tav>
                                        <p:tav tm="100000">
                                          <p:val>
                                            <p:fltVal val="90"/>
                                          </p:val>
                                        </p:tav>
                                      </p:tavLst>
                                    </p:anim>
                                    <p:animEffect transition="out" filter="fade">
                                      <p:cBhvr>
                                        <p:cTn id="70" dur="1000"/>
                                        <p:tgtEl>
                                          <p:spTgt spid="13"/>
                                        </p:tgtEl>
                                      </p:cBhvr>
                                    </p:animEffect>
                                    <p:set>
                                      <p:cBhvr>
                                        <p:cTn id="71" dur="1" fill="hold">
                                          <p:stCondLst>
                                            <p:cond delay="9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2" fill="hold" display="0">
                  <p:stCondLst>
                    <p:cond delay="indefinite"/>
                  </p:stCondLst>
                  <p:endCondLst>
                    <p:cond evt="onStopAudio" delay="0">
                      <p:tgtEl>
                        <p:sldTgt/>
                      </p:tgtEl>
                    </p:cond>
                  </p:endCondLst>
                </p:cTn>
                <p:tgtEl>
                  <p:spTgt spid="11"/>
                </p:tgtEl>
              </p:cMediaNode>
            </p:audio>
          </p:childTnLst>
        </p:cTn>
      </p:par>
    </p:tnLst>
    <p:bldLst>
      <p:bldP spid="2" grpId="0"/>
      <p:bldP spid="2" grpId="1"/>
      <p:bldP spid="12" grpId="0"/>
      <p:bldP spid="12" grpId="1"/>
      <p:bldP spid="13" grpId="0"/>
      <p:bldP spid="13"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1"/>
          <p:cNvSpPr>
            <a:spLocks noGrp="1" noChangeArrowheads="1"/>
          </p:cNvSpPr>
          <p:nvPr>
            <p:ph type="title" idx="4294967295"/>
          </p:nvPr>
        </p:nvSpPr>
        <p:spPr>
          <a:xfrm>
            <a:off x="525379" y="116306"/>
            <a:ext cx="7772400" cy="914400"/>
          </a:xfrm>
        </p:spPr>
        <p:txBody>
          <a:bodyPr rIns="81279"/>
          <a:lstStyle/>
          <a:p>
            <a:pPr eaLnBrk="1" hangingPunct="1"/>
            <a:r>
              <a:rPr lang="en-US" dirty="0">
                <a:solidFill>
                  <a:srgbClr val="0000CC"/>
                </a:solidFill>
              </a:rPr>
              <a:t>Reasoning Orientations</a:t>
            </a:r>
          </a:p>
        </p:txBody>
      </p:sp>
      <p:sp>
        <p:nvSpPr>
          <p:cNvPr id="13315" name="Rectangle 2"/>
          <p:cNvSpPr>
            <a:spLocks noGrp="1" noChangeArrowheads="1"/>
          </p:cNvSpPr>
          <p:nvPr>
            <p:ph type="body" idx="4294967295"/>
          </p:nvPr>
        </p:nvSpPr>
        <p:spPr/>
        <p:txBody>
          <a:bodyPr rIns="81279"/>
          <a:lstStyle/>
          <a:p>
            <a:pPr marL="385763" indent="-346075" eaLnBrk="1" hangingPunct="1">
              <a:lnSpc>
                <a:spcPct val="110000"/>
              </a:lnSpc>
              <a:buFontTx/>
              <a:buNone/>
            </a:pPr>
            <a:r>
              <a:rPr lang="en-GB" sz="2000" dirty="0"/>
              <a:t>	</a:t>
            </a:r>
            <a:endParaRPr lang="en-US" sz="2000" dirty="0"/>
          </a:p>
        </p:txBody>
      </p:sp>
      <p:sp>
        <p:nvSpPr>
          <p:cNvPr id="2" name="TextBox 1">
            <a:extLst>
              <a:ext uri="{FF2B5EF4-FFF2-40B4-BE49-F238E27FC236}">
                <a16:creationId xmlns:a16="http://schemas.microsoft.com/office/drawing/2014/main" id="{DCA67440-CB86-43F0-B161-112564568519}"/>
              </a:ext>
            </a:extLst>
          </p:cNvPr>
          <p:cNvSpPr txBox="1"/>
          <p:nvPr/>
        </p:nvSpPr>
        <p:spPr>
          <a:xfrm>
            <a:off x="952500" y="1034717"/>
            <a:ext cx="7239000" cy="707886"/>
          </a:xfrm>
          <a:prstGeom prst="rect">
            <a:avLst/>
          </a:prstGeom>
          <a:noFill/>
        </p:spPr>
        <p:txBody>
          <a:bodyPr wrap="square" rtlCol="0">
            <a:spAutoFit/>
          </a:bodyPr>
          <a:lstStyle/>
          <a:p>
            <a:pPr algn="ctr"/>
            <a:r>
              <a:rPr lang="en-GB" sz="2000" dirty="0"/>
              <a:t>Why do reasoning orientations matter?</a:t>
            </a:r>
          </a:p>
          <a:p>
            <a:pPr algn="ctr"/>
            <a:endParaRPr lang="en-GB" sz="2000" dirty="0"/>
          </a:p>
        </p:txBody>
      </p:sp>
      <p:pic>
        <p:nvPicPr>
          <p:cNvPr id="5" name="Picture 4">
            <a:extLst>
              <a:ext uri="{FF2B5EF4-FFF2-40B4-BE49-F238E27FC236}">
                <a16:creationId xmlns:a16="http://schemas.microsoft.com/office/drawing/2014/main" id="{989CE6B9-891D-4E2D-8C63-D750BC3E71E2}"/>
              </a:ext>
            </a:extLst>
          </p:cNvPr>
          <p:cNvPicPr>
            <a:picLocks noChangeAspect="1"/>
          </p:cNvPicPr>
          <p:nvPr/>
        </p:nvPicPr>
        <p:blipFill>
          <a:blip r:embed="rId6"/>
          <a:stretch>
            <a:fillRect/>
          </a:stretch>
        </p:blipFill>
        <p:spPr>
          <a:xfrm>
            <a:off x="3133129" y="3810000"/>
            <a:ext cx="2629267" cy="1943371"/>
          </a:xfrm>
          <a:prstGeom prst="rect">
            <a:avLst/>
          </a:prstGeom>
        </p:spPr>
      </p:pic>
      <p:sp>
        <p:nvSpPr>
          <p:cNvPr id="6" name="Arrow: Curved Down 5">
            <a:extLst>
              <a:ext uri="{FF2B5EF4-FFF2-40B4-BE49-F238E27FC236}">
                <a16:creationId xmlns:a16="http://schemas.microsoft.com/office/drawing/2014/main" id="{2FC02CC7-BD25-4EE1-9C5A-9228D3840B6C}"/>
              </a:ext>
            </a:extLst>
          </p:cNvPr>
          <p:cNvSpPr/>
          <p:nvPr/>
        </p:nvSpPr>
        <p:spPr bwMode="auto">
          <a:xfrm>
            <a:off x="332962" y="1676400"/>
            <a:ext cx="4114800" cy="2209800"/>
          </a:xfrm>
          <a:prstGeom prst="curvedDownArrow">
            <a:avLst>
              <a:gd name="adj1" fmla="val 25000"/>
              <a:gd name="adj2" fmla="val 56067"/>
              <a:gd name="adj3" fmla="val 25000"/>
            </a:avLst>
          </a:prstGeom>
          <a:solidFill>
            <a:schemeClr val="accent6">
              <a:lumMod val="40000"/>
              <a:lumOff val="60000"/>
            </a:schemeClr>
          </a:solidFill>
          <a:ln w="12700" cap="flat" cmpd="sng" algn="ctr">
            <a:solidFill>
              <a:srgbClr val="000000"/>
            </a:solidFill>
            <a:prstDash val="solid"/>
            <a:round/>
            <a:headEnd type="none" w="med" len="med"/>
            <a:tailEnd type="none" w="med" len="med"/>
          </a:ln>
          <a:effectLst>
            <a:outerShdw blurRad="50800" dist="38100" dir="8100000" algn="tr"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200" b="0" i="0" u="none" strike="noStrike" cap="none" normalizeH="0" baseline="0" dirty="0">
              <a:ln>
                <a:noFill/>
              </a:ln>
              <a:solidFill>
                <a:srgbClr val="000000"/>
              </a:solidFill>
              <a:effectLst/>
              <a:latin typeface="Times New Roman" pitchFamily="-107" charset="0"/>
              <a:ea typeface="ヒラギノ明朝 ProN W3" pitchFamily="-107" charset="-128"/>
              <a:cs typeface="ヒラギノ明朝 ProN W3" pitchFamily="-107" charset="-128"/>
              <a:sym typeface="Times New Roman" pitchFamily="-107" charset="0"/>
            </a:endParaRPr>
          </a:p>
        </p:txBody>
      </p:sp>
      <p:sp>
        <p:nvSpPr>
          <p:cNvPr id="9" name="Rectangle 8">
            <a:extLst>
              <a:ext uri="{FF2B5EF4-FFF2-40B4-BE49-F238E27FC236}">
                <a16:creationId xmlns:a16="http://schemas.microsoft.com/office/drawing/2014/main" id="{096159B0-7422-469C-ABE2-6F74211F6248}"/>
              </a:ext>
            </a:extLst>
          </p:cNvPr>
          <p:cNvSpPr/>
          <p:nvPr/>
        </p:nvSpPr>
        <p:spPr>
          <a:xfrm>
            <a:off x="152826" y="4191000"/>
            <a:ext cx="2980303" cy="1200329"/>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3600" b="1" dirty="0">
                <a:ln/>
                <a:solidFill>
                  <a:schemeClr val="accent6">
                    <a:lumMod val="60000"/>
                    <a:lumOff val="40000"/>
                  </a:schemeClr>
                </a:solidFill>
              </a:rPr>
              <a:t>How did I get </a:t>
            </a:r>
          </a:p>
          <a:p>
            <a:pPr algn="ctr"/>
            <a:r>
              <a:rPr lang="en-US" sz="3600" b="1" dirty="0">
                <a:ln/>
                <a:solidFill>
                  <a:schemeClr val="accent6">
                    <a:lumMod val="60000"/>
                    <a:lumOff val="40000"/>
                  </a:schemeClr>
                </a:solidFill>
              </a:rPr>
              <a:t>into it?</a:t>
            </a:r>
          </a:p>
        </p:txBody>
      </p:sp>
      <p:sp>
        <p:nvSpPr>
          <p:cNvPr id="12" name="Rectangle 11">
            <a:extLst>
              <a:ext uri="{FF2B5EF4-FFF2-40B4-BE49-F238E27FC236}">
                <a16:creationId xmlns:a16="http://schemas.microsoft.com/office/drawing/2014/main" id="{FF5DC532-40C7-4CFF-84E6-4AB3675F9695}"/>
              </a:ext>
            </a:extLst>
          </p:cNvPr>
          <p:cNvSpPr/>
          <p:nvPr/>
        </p:nvSpPr>
        <p:spPr>
          <a:xfrm>
            <a:off x="6149519" y="4095570"/>
            <a:ext cx="2826415" cy="1200329"/>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3600" b="1" dirty="0">
                <a:ln/>
                <a:solidFill>
                  <a:schemeClr val="accent2">
                    <a:lumMod val="75000"/>
                  </a:schemeClr>
                </a:solidFill>
              </a:rPr>
              <a:t>How do I get </a:t>
            </a:r>
          </a:p>
          <a:p>
            <a:pPr algn="ctr"/>
            <a:r>
              <a:rPr lang="en-US" sz="3600" b="1" dirty="0">
                <a:ln/>
                <a:solidFill>
                  <a:schemeClr val="accent2">
                    <a:lumMod val="75000"/>
                  </a:schemeClr>
                </a:solidFill>
              </a:rPr>
              <a:t>out of it?</a:t>
            </a:r>
          </a:p>
        </p:txBody>
      </p:sp>
      <p:sp>
        <p:nvSpPr>
          <p:cNvPr id="14" name="Arrow: Curved Down 13">
            <a:extLst>
              <a:ext uri="{FF2B5EF4-FFF2-40B4-BE49-F238E27FC236}">
                <a16:creationId xmlns:a16="http://schemas.microsoft.com/office/drawing/2014/main" id="{3C192DED-B72D-4F69-A6FE-4207AFA00704}"/>
              </a:ext>
            </a:extLst>
          </p:cNvPr>
          <p:cNvSpPr/>
          <p:nvPr/>
        </p:nvSpPr>
        <p:spPr bwMode="auto">
          <a:xfrm>
            <a:off x="4447762" y="1524000"/>
            <a:ext cx="4114800" cy="2209800"/>
          </a:xfrm>
          <a:prstGeom prst="curvedDownArrow">
            <a:avLst>
              <a:gd name="adj1" fmla="val 25000"/>
              <a:gd name="adj2" fmla="val 56067"/>
              <a:gd name="adj3" fmla="val 25000"/>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a:effectLst>
            <a:outerShdw blurRad="50800" dist="38100" dir="13500000" algn="br"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200" b="0" i="0" u="none" strike="noStrike" cap="none" normalizeH="0" baseline="0" dirty="0">
              <a:ln>
                <a:noFill/>
              </a:ln>
              <a:solidFill>
                <a:srgbClr val="000000"/>
              </a:solidFill>
              <a:effectLst/>
              <a:latin typeface="Times New Roman" pitchFamily="-107" charset="0"/>
              <a:ea typeface="ヒラギノ明朝 ProN W3" pitchFamily="-107" charset="-128"/>
              <a:cs typeface="ヒラギノ明朝 ProN W3" pitchFamily="-107" charset="-128"/>
              <a:sym typeface="Times New Roman" pitchFamily="-107" charset="0"/>
            </a:endParaRPr>
          </a:p>
        </p:txBody>
      </p:sp>
      <p:sp>
        <p:nvSpPr>
          <p:cNvPr id="11" name="Rectangle 10">
            <a:extLst>
              <a:ext uri="{FF2B5EF4-FFF2-40B4-BE49-F238E27FC236}">
                <a16:creationId xmlns:a16="http://schemas.microsoft.com/office/drawing/2014/main" id="{C677F0AE-E652-4400-977F-4A433E767A2A}"/>
              </a:ext>
            </a:extLst>
          </p:cNvPr>
          <p:cNvSpPr/>
          <p:nvPr/>
        </p:nvSpPr>
        <p:spPr>
          <a:xfrm>
            <a:off x="3513211" y="5547832"/>
            <a:ext cx="1869101" cy="646331"/>
          </a:xfrm>
          <a:prstGeom prst="rect">
            <a:avLst/>
          </a:prstGeom>
          <a:noFill/>
        </p:spPr>
        <p:txBody>
          <a:bodyPr wrap="none" lIns="91440" tIns="45720" rIns="91440" bIns="45720">
            <a:spAutoFit/>
          </a:bodyPr>
          <a:lstStyle/>
          <a:p>
            <a:pPr algn="ctr"/>
            <a:r>
              <a:rPr lang="en-US" sz="36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Problem</a:t>
            </a:r>
          </a:p>
        </p:txBody>
      </p:sp>
      <p:pic>
        <p:nvPicPr>
          <p:cNvPr id="7" name="Audio 6">
            <a:hlinkClick r:id="" action="ppaction://media"/>
            <a:extLst>
              <a:ext uri="{FF2B5EF4-FFF2-40B4-BE49-F238E27FC236}">
                <a16:creationId xmlns:a16="http://schemas.microsoft.com/office/drawing/2014/main" id="{C5F7A7A2-5E0D-4444-8BB7-7D47ECF52589}"/>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40801725"/>
      </p:ext>
    </p:extLst>
  </p:cSld>
  <p:clrMapOvr>
    <a:masterClrMapping/>
  </p:clrMapOvr>
  <p:transition advTm="6222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7"/>
                </p:tgtEl>
              </p:cMediaNode>
            </p:audio>
          </p:childTnLst>
        </p:cTn>
      </p:par>
    </p:tnLst>
    <p:bldLst>
      <p:bldP spid="6" grpId="0" animBg="1"/>
      <p:bldP spid="9" grpId="0"/>
      <p:bldP spid="12" grpId="0"/>
      <p:bldP spid="1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1"/>
          <p:cNvSpPr>
            <a:spLocks noGrp="1" noChangeArrowheads="1"/>
          </p:cNvSpPr>
          <p:nvPr>
            <p:ph type="title"/>
          </p:nvPr>
        </p:nvSpPr>
        <p:spPr>
          <a:xfrm>
            <a:off x="0" y="-2771"/>
            <a:ext cx="9144000" cy="914400"/>
          </a:xfrm>
        </p:spPr>
        <p:txBody>
          <a:bodyPr rIns="81279"/>
          <a:lstStyle/>
          <a:p>
            <a:pPr indent="0" eaLnBrk="1" hangingPunct="1"/>
            <a:r>
              <a:rPr lang="en-US" dirty="0"/>
              <a:t>Three common Reasoning Orientations</a:t>
            </a:r>
          </a:p>
        </p:txBody>
      </p:sp>
      <p:sp>
        <p:nvSpPr>
          <p:cNvPr id="14339" name="Rectangle 2"/>
          <p:cNvSpPr>
            <a:spLocks noGrp="1" noChangeArrowheads="1"/>
          </p:cNvSpPr>
          <p:nvPr>
            <p:ph type="body" idx="1"/>
          </p:nvPr>
        </p:nvSpPr>
        <p:spPr>
          <a:xfrm>
            <a:off x="2209800" y="4437233"/>
            <a:ext cx="5638800" cy="1600200"/>
          </a:xfrm>
        </p:spPr>
        <p:txBody>
          <a:bodyPr rIns="81279"/>
          <a:lstStyle/>
          <a:p>
            <a:pPr eaLnBrk="1" hangingPunct="1">
              <a:lnSpc>
                <a:spcPct val="110000"/>
              </a:lnSpc>
              <a:buNone/>
            </a:pPr>
            <a:r>
              <a:rPr lang="en-US" sz="2800" i="1" dirty="0">
                <a:solidFill>
                  <a:srgbClr val="0000CC"/>
                </a:solidFill>
              </a:rPr>
              <a:t>Causal reasoning:</a:t>
            </a:r>
            <a:r>
              <a:rPr lang="en-US" sz="2800" dirty="0">
                <a:solidFill>
                  <a:srgbClr val="0000CC"/>
                </a:solidFill>
              </a:rPr>
              <a:t>  </a:t>
            </a:r>
          </a:p>
          <a:p>
            <a:pPr eaLnBrk="1" hangingPunct="1">
              <a:lnSpc>
                <a:spcPct val="110000"/>
              </a:lnSpc>
              <a:buNone/>
            </a:pPr>
            <a:r>
              <a:rPr lang="en-US" sz="2400" dirty="0"/>
              <a:t>	</a:t>
            </a:r>
          </a:p>
        </p:txBody>
      </p:sp>
      <p:sp>
        <p:nvSpPr>
          <p:cNvPr id="6" name="Rectangle 5"/>
          <p:cNvSpPr/>
          <p:nvPr/>
        </p:nvSpPr>
        <p:spPr>
          <a:xfrm>
            <a:off x="1143000" y="2768137"/>
            <a:ext cx="5638800" cy="529569"/>
          </a:xfrm>
          <a:prstGeom prst="rect">
            <a:avLst/>
          </a:prstGeom>
        </p:spPr>
        <p:txBody>
          <a:bodyPr wrap="square">
            <a:spAutoFit/>
          </a:bodyPr>
          <a:lstStyle/>
          <a:p>
            <a:pPr marL="382588" lvl="0" indent="-342900">
              <a:lnSpc>
                <a:spcPct val="110000"/>
              </a:lnSpc>
              <a:spcBef>
                <a:spcPts val="700"/>
              </a:spcBef>
              <a:buClr>
                <a:srgbClr val="000000"/>
              </a:buClr>
              <a:buSzPct val="100000"/>
            </a:pPr>
            <a:r>
              <a:rPr lang="en-US" sz="2800" b="1" i="1" dirty="0">
                <a:solidFill>
                  <a:srgbClr val="0000CC"/>
                </a:solidFill>
                <a:latin typeface="+mn-lt"/>
                <a:ea typeface="+mn-ea"/>
                <a:cs typeface="+mn-cs"/>
                <a:sym typeface="Arial" charset="0"/>
              </a:rPr>
              <a:t>Defensive reasoning:</a:t>
            </a:r>
            <a:endParaRPr lang="en-US" sz="2400" b="1" dirty="0">
              <a:solidFill>
                <a:schemeClr val="tx1"/>
              </a:solidFill>
              <a:latin typeface="+mn-lt"/>
              <a:ea typeface="+mn-ea"/>
              <a:cs typeface="+mn-cs"/>
              <a:sym typeface="Arial" charset="0"/>
            </a:endParaRPr>
          </a:p>
        </p:txBody>
      </p:sp>
      <p:sp>
        <p:nvSpPr>
          <p:cNvPr id="8" name="Rectangle 7"/>
          <p:cNvSpPr/>
          <p:nvPr/>
        </p:nvSpPr>
        <p:spPr>
          <a:xfrm>
            <a:off x="381000" y="1071724"/>
            <a:ext cx="5638800" cy="529569"/>
          </a:xfrm>
          <a:prstGeom prst="rect">
            <a:avLst/>
          </a:prstGeom>
        </p:spPr>
        <p:txBody>
          <a:bodyPr wrap="square">
            <a:spAutoFit/>
          </a:bodyPr>
          <a:lstStyle/>
          <a:p>
            <a:pPr marL="382588" lvl="0" indent="-342900">
              <a:lnSpc>
                <a:spcPct val="110000"/>
              </a:lnSpc>
              <a:spcBef>
                <a:spcPts val="700"/>
              </a:spcBef>
              <a:buClr>
                <a:srgbClr val="000000"/>
              </a:buClr>
              <a:buSzPct val="100000"/>
            </a:pPr>
            <a:r>
              <a:rPr lang="en-US" sz="2800" b="1" i="1" kern="0" dirty="0">
                <a:solidFill>
                  <a:srgbClr val="0000CC"/>
                </a:solidFill>
                <a:latin typeface="Arial"/>
                <a:sym typeface="Arial" charset="0"/>
              </a:rPr>
              <a:t>Solution reasoning: </a:t>
            </a:r>
          </a:p>
        </p:txBody>
      </p:sp>
      <p:sp>
        <p:nvSpPr>
          <p:cNvPr id="9" name="Rectangle 8">
            <a:extLst>
              <a:ext uri="{FF2B5EF4-FFF2-40B4-BE49-F238E27FC236}">
                <a16:creationId xmlns:a16="http://schemas.microsoft.com/office/drawing/2014/main" id="{FBBA2BA5-B3DC-456D-9655-D07487C4EFD4}"/>
              </a:ext>
            </a:extLst>
          </p:cNvPr>
          <p:cNvSpPr/>
          <p:nvPr/>
        </p:nvSpPr>
        <p:spPr>
          <a:xfrm>
            <a:off x="609600" y="1620667"/>
            <a:ext cx="6096000" cy="941027"/>
          </a:xfrm>
          <a:prstGeom prst="rect">
            <a:avLst/>
          </a:prstGeom>
        </p:spPr>
        <p:txBody>
          <a:bodyPr wrap="square">
            <a:spAutoFit/>
          </a:bodyPr>
          <a:lstStyle/>
          <a:p>
            <a:pPr marL="382588" lvl="0" indent="-342900">
              <a:lnSpc>
                <a:spcPct val="110000"/>
              </a:lnSpc>
              <a:spcBef>
                <a:spcPts val="700"/>
              </a:spcBef>
              <a:buClr>
                <a:srgbClr val="000000"/>
              </a:buClr>
              <a:buSzPct val="100000"/>
            </a:pPr>
            <a:r>
              <a:rPr lang="en-US" sz="2800" b="1" i="1" kern="0" dirty="0">
                <a:solidFill>
                  <a:srgbClr val="800080"/>
                </a:solidFill>
                <a:latin typeface="Arial"/>
                <a:sym typeface="Arial" charset="0"/>
              </a:rPr>
              <a:t>	</a:t>
            </a:r>
            <a:r>
              <a:rPr lang="en-US" sz="2400" b="1" kern="0" dirty="0">
                <a:solidFill>
                  <a:prstClr val="black"/>
                </a:solidFill>
                <a:latin typeface="Arial"/>
                <a:sym typeface="Arial" charset="0"/>
              </a:rPr>
              <a:t>Determining what immediate action to take to fix or prevent the problem</a:t>
            </a:r>
          </a:p>
        </p:txBody>
      </p:sp>
      <p:sp>
        <p:nvSpPr>
          <p:cNvPr id="10" name="Rectangle 9">
            <a:extLst>
              <a:ext uri="{FF2B5EF4-FFF2-40B4-BE49-F238E27FC236}">
                <a16:creationId xmlns:a16="http://schemas.microsoft.com/office/drawing/2014/main" id="{DE3196F7-F6B1-43EA-8B73-C4D0B058071B}"/>
              </a:ext>
            </a:extLst>
          </p:cNvPr>
          <p:cNvSpPr/>
          <p:nvPr/>
        </p:nvSpPr>
        <p:spPr>
          <a:xfrm>
            <a:off x="1524000" y="3422990"/>
            <a:ext cx="5638800" cy="873316"/>
          </a:xfrm>
          <a:prstGeom prst="rect">
            <a:avLst/>
          </a:prstGeom>
        </p:spPr>
        <p:txBody>
          <a:bodyPr wrap="square">
            <a:spAutoFit/>
          </a:bodyPr>
          <a:lstStyle/>
          <a:p>
            <a:pPr marL="382588" lvl="0" indent="-342900">
              <a:lnSpc>
                <a:spcPct val="110000"/>
              </a:lnSpc>
              <a:spcBef>
                <a:spcPts val="700"/>
              </a:spcBef>
              <a:buClr>
                <a:srgbClr val="000000"/>
              </a:buClr>
              <a:buSzPct val="100000"/>
            </a:pPr>
            <a:r>
              <a:rPr lang="en-US" sz="2400" b="1" dirty="0">
                <a:solidFill>
                  <a:schemeClr val="tx1"/>
                </a:solidFill>
                <a:latin typeface="+mn-lt"/>
                <a:ea typeface="+mn-ea"/>
                <a:cs typeface="+mn-cs"/>
                <a:sym typeface="Arial" charset="0"/>
              </a:rPr>
              <a:t>Determining what failed, was missed or was wrong</a:t>
            </a:r>
          </a:p>
        </p:txBody>
      </p:sp>
      <p:sp>
        <p:nvSpPr>
          <p:cNvPr id="11" name="Rectangle 2">
            <a:extLst>
              <a:ext uri="{FF2B5EF4-FFF2-40B4-BE49-F238E27FC236}">
                <a16:creationId xmlns:a16="http://schemas.microsoft.com/office/drawing/2014/main" id="{0AE7ED81-D3A3-4AE3-A424-8D6BAC84D392}"/>
              </a:ext>
            </a:extLst>
          </p:cNvPr>
          <p:cNvSpPr txBox="1">
            <a:spLocks noChangeArrowheads="1"/>
          </p:cNvSpPr>
          <p:nvPr/>
        </p:nvSpPr>
        <p:spPr bwMode="auto">
          <a:xfrm>
            <a:off x="2438400" y="4996855"/>
            <a:ext cx="56388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c="http://schemas.openxmlformats.org/markup-compatibility/2006" xmlns:mv="urn:schemas-microsoft-com:mac:vml" xmlns:ma14="http://schemas.microsoft.com/office/mac/drawingml/2011/main" xmlns="" val="1"/>
            </a:ext>
          </a:extLst>
        </p:spPr>
        <p:txBody>
          <a:bodyPr vert="horz" wrap="square" lIns="50800" tIns="50800" rIns="81279" bIns="50800" numCol="1" anchor="t" anchorCtr="0" compatLnSpc="1">
            <a:prstTxWarp prst="textNoShape">
              <a:avLst/>
            </a:prstTxWarp>
          </a:bodyPr>
          <a:lstStyle>
            <a:lvl1pPr marL="382588" indent="-342900" algn="l" rtl="0" eaLnBrk="0" fontAlgn="base" hangingPunct="0">
              <a:spcBef>
                <a:spcPts val="700"/>
              </a:spcBef>
              <a:spcAft>
                <a:spcPct val="0"/>
              </a:spcAft>
              <a:buClr>
                <a:srgbClr val="000000"/>
              </a:buClr>
              <a:buSzPct val="100000"/>
              <a:buFont typeface="Arial" charset="0"/>
              <a:buChar char="•"/>
              <a:defRPr sz="3200" b="1">
                <a:solidFill>
                  <a:schemeClr val="tx1"/>
                </a:solidFill>
                <a:latin typeface="+mn-lt"/>
                <a:ea typeface="+mn-ea"/>
                <a:cs typeface="+mn-cs"/>
                <a:sym typeface="Arial" charset="0"/>
              </a:defRPr>
            </a:lvl1pPr>
            <a:lvl2pPr marL="681038" indent="-285750" algn="l" rtl="0" eaLnBrk="0" fontAlgn="base" hangingPunct="0">
              <a:spcBef>
                <a:spcPts val="600"/>
              </a:spcBef>
              <a:spcAft>
                <a:spcPct val="0"/>
              </a:spcAft>
              <a:buClr>
                <a:srgbClr val="000000"/>
              </a:buClr>
              <a:buSzPct val="100000"/>
              <a:buFont typeface="Arial" charset="0"/>
              <a:buChar char="–"/>
              <a:defRPr sz="2800" b="1">
                <a:solidFill>
                  <a:schemeClr val="tx1"/>
                </a:solidFill>
                <a:latin typeface="+mn-lt"/>
                <a:ea typeface="+mn-ea"/>
                <a:cs typeface="+mn-cs"/>
                <a:sym typeface="Arial" charset="0"/>
              </a:defRPr>
            </a:lvl2pPr>
            <a:lvl3pPr marL="1081088" indent="-228600" algn="l" rtl="0" eaLnBrk="0" fontAlgn="base" hangingPunct="0">
              <a:spcBef>
                <a:spcPts val="600"/>
              </a:spcBef>
              <a:spcAft>
                <a:spcPct val="0"/>
              </a:spcAft>
              <a:buClr>
                <a:srgbClr val="000000"/>
              </a:buClr>
              <a:buSzPct val="100000"/>
              <a:buFont typeface="Arial" charset="0"/>
              <a:buChar char="•"/>
              <a:defRPr sz="2400" b="1">
                <a:solidFill>
                  <a:schemeClr val="tx1"/>
                </a:solidFill>
                <a:latin typeface="+mn-lt"/>
                <a:ea typeface="+mn-ea"/>
                <a:cs typeface="+mn-cs"/>
                <a:sym typeface="Arial" charset="0"/>
              </a:defRPr>
            </a:lvl3pPr>
            <a:lvl4pPr marL="1538288" indent="-228600" algn="l" rtl="0" eaLnBrk="0" fontAlgn="base" hangingPunct="0">
              <a:spcBef>
                <a:spcPts val="500"/>
              </a:spcBef>
              <a:spcAft>
                <a:spcPct val="0"/>
              </a:spcAft>
              <a:buClr>
                <a:srgbClr val="000000"/>
              </a:buClr>
              <a:buSzPct val="100000"/>
              <a:buFont typeface="Arial" charset="0"/>
              <a:buChar char="–"/>
              <a:defRPr sz="2000" b="1">
                <a:solidFill>
                  <a:schemeClr val="tx1"/>
                </a:solidFill>
                <a:latin typeface="+mn-lt"/>
                <a:ea typeface="+mn-ea"/>
                <a:cs typeface="+mn-cs"/>
                <a:sym typeface="Arial" charset="0"/>
              </a:defRPr>
            </a:lvl4pPr>
            <a:lvl5pPr marL="1766888" indent="0" algn="l" rtl="0" eaLnBrk="0" fontAlgn="base" hangingPunct="0">
              <a:spcBef>
                <a:spcPts val="500"/>
              </a:spcBef>
              <a:spcAft>
                <a:spcPct val="0"/>
              </a:spcAft>
              <a:buClr>
                <a:srgbClr val="000000"/>
              </a:buClr>
              <a:buSzPct val="100000"/>
              <a:buFont typeface="Arial" charset="0"/>
              <a:buNone/>
              <a:defRPr sz="2000" b="1">
                <a:solidFill>
                  <a:schemeClr val="tx1"/>
                </a:solidFill>
                <a:latin typeface="+mn-lt"/>
                <a:ea typeface="+mn-ea"/>
                <a:cs typeface="+mn-cs"/>
                <a:sym typeface="Arial" charset="0"/>
              </a:defRPr>
            </a:lvl5pPr>
            <a:lvl6pPr marL="2452688" indent="-228600" algn="l" rtl="0" fontAlgn="base">
              <a:spcBef>
                <a:spcPts val="500"/>
              </a:spcBef>
              <a:spcAft>
                <a:spcPct val="0"/>
              </a:spcAft>
              <a:buClr>
                <a:srgbClr val="000000"/>
              </a:buClr>
              <a:buSzPct val="100000"/>
              <a:buFont typeface="Arial" pitchFamily="-107" charset="0"/>
              <a:buChar char="»"/>
              <a:defRPr sz="2000" b="1">
                <a:solidFill>
                  <a:schemeClr val="tx1"/>
                </a:solidFill>
                <a:latin typeface="+mn-lt"/>
                <a:ea typeface="+mn-ea"/>
                <a:cs typeface="+mn-cs"/>
                <a:sym typeface="Arial" pitchFamily="-107" charset="0"/>
              </a:defRPr>
            </a:lvl6pPr>
            <a:lvl7pPr marL="2909888" indent="-228600" algn="l" rtl="0" fontAlgn="base">
              <a:spcBef>
                <a:spcPts val="500"/>
              </a:spcBef>
              <a:spcAft>
                <a:spcPct val="0"/>
              </a:spcAft>
              <a:buClr>
                <a:srgbClr val="000000"/>
              </a:buClr>
              <a:buSzPct val="100000"/>
              <a:buFont typeface="Arial" pitchFamily="-107" charset="0"/>
              <a:buChar char="»"/>
              <a:defRPr sz="2000" b="1">
                <a:solidFill>
                  <a:schemeClr val="tx1"/>
                </a:solidFill>
                <a:latin typeface="+mn-lt"/>
                <a:ea typeface="+mn-ea"/>
                <a:cs typeface="+mn-cs"/>
                <a:sym typeface="Arial" pitchFamily="-107" charset="0"/>
              </a:defRPr>
            </a:lvl7pPr>
            <a:lvl8pPr marL="3367088" indent="-228600" algn="l" rtl="0" fontAlgn="base">
              <a:spcBef>
                <a:spcPts val="500"/>
              </a:spcBef>
              <a:spcAft>
                <a:spcPct val="0"/>
              </a:spcAft>
              <a:buClr>
                <a:srgbClr val="000000"/>
              </a:buClr>
              <a:buSzPct val="100000"/>
              <a:buFont typeface="Arial" pitchFamily="-107" charset="0"/>
              <a:buChar char="»"/>
              <a:defRPr sz="2000" b="1">
                <a:solidFill>
                  <a:schemeClr val="tx1"/>
                </a:solidFill>
                <a:latin typeface="+mn-lt"/>
                <a:ea typeface="+mn-ea"/>
                <a:cs typeface="+mn-cs"/>
                <a:sym typeface="Arial" pitchFamily="-107" charset="0"/>
              </a:defRPr>
            </a:lvl8pPr>
            <a:lvl9pPr marL="3824288" indent="-228600" algn="l" rtl="0" fontAlgn="base">
              <a:spcBef>
                <a:spcPts val="500"/>
              </a:spcBef>
              <a:spcAft>
                <a:spcPct val="0"/>
              </a:spcAft>
              <a:buClr>
                <a:srgbClr val="000000"/>
              </a:buClr>
              <a:buSzPct val="100000"/>
              <a:buFont typeface="Arial" pitchFamily="-107" charset="0"/>
              <a:buChar char="»"/>
              <a:defRPr sz="2000" b="1">
                <a:solidFill>
                  <a:schemeClr val="tx1"/>
                </a:solidFill>
                <a:latin typeface="+mn-lt"/>
                <a:ea typeface="+mn-ea"/>
                <a:cs typeface="+mn-cs"/>
                <a:sym typeface="Arial" pitchFamily="-107" charset="0"/>
              </a:defRPr>
            </a:lvl9pPr>
          </a:lstStyle>
          <a:p>
            <a:pPr eaLnBrk="1" hangingPunct="1">
              <a:lnSpc>
                <a:spcPct val="110000"/>
              </a:lnSpc>
              <a:buFont typeface="Arial" charset="0"/>
              <a:buNone/>
            </a:pPr>
            <a:r>
              <a:rPr lang="en-US" sz="2400" kern="0" dirty="0"/>
              <a:t>	Determining what actually happened that created the problem </a:t>
            </a:r>
          </a:p>
        </p:txBody>
      </p:sp>
      <p:pic>
        <p:nvPicPr>
          <p:cNvPr id="16" name="Audio 15">
            <a:hlinkClick r:id="" action="ppaction://media"/>
            <a:extLst>
              <a:ext uri="{FF2B5EF4-FFF2-40B4-BE49-F238E27FC236}">
                <a16:creationId xmlns:a16="http://schemas.microsoft.com/office/drawing/2014/main" id="{60F215DF-A2E1-4EA4-BD3E-C66318415252}"/>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098573435"/>
      </p:ext>
    </p:extLst>
  </p:cSld>
  <p:clrMapOvr>
    <a:masterClrMapping/>
  </p:clrMapOvr>
  <p:transition advTm="4440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339">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339">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additive="base">
                                        <p:cTn id="33" dur="500" fill="hold"/>
                                        <p:tgtEl>
                                          <p:spTgt spid="10"/>
                                        </p:tgtEl>
                                        <p:attrNameLst>
                                          <p:attrName>ppt_x</p:attrName>
                                        </p:attrNameLst>
                                      </p:cBhvr>
                                      <p:tavLst>
                                        <p:tav tm="0">
                                          <p:val>
                                            <p:strVal val="#ppt_x"/>
                                          </p:val>
                                        </p:tav>
                                        <p:tav tm="100000">
                                          <p:val>
                                            <p:strVal val="#ppt_x"/>
                                          </p:val>
                                        </p:tav>
                                      </p:tavLst>
                                    </p:anim>
                                    <p:anim calcmode="lin" valueType="num">
                                      <p:cBhvr additive="base">
                                        <p:cTn id="3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additive="base">
                                        <p:cTn id="39" dur="500" fill="hold"/>
                                        <p:tgtEl>
                                          <p:spTgt spid="11"/>
                                        </p:tgtEl>
                                        <p:attrNameLst>
                                          <p:attrName>ppt_x</p:attrName>
                                        </p:attrNameLst>
                                      </p:cBhvr>
                                      <p:tavLst>
                                        <p:tav tm="0">
                                          <p:val>
                                            <p:strVal val="#ppt_x"/>
                                          </p:val>
                                        </p:tav>
                                        <p:tav tm="100000">
                                          <p:val>
                                            <p:strVal val="#ppt_x"/>
                                          </p:val>
                                        </p:tav>
                                      </p:tavLst>
                                    </p:anim>
                                    <p:anim calcmode="lin" valueType="num">
                                      <p:cBhvr additive="base">
                                        <p:cTn id="4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1" fill="hold" display="0">
                  <p:stCondLst>
                    <p:cond delay="indefinite"/>
                  </p:stCondLst>
                  <p:endCondLst>
                    <p:cond evt="onStopAudio" delay="0">
                      <p:tgtEl>
                        <p:sldTgt/>
                      </p:tgtEl>
                    </p:cond>
                  </p:endCondLst>
                </p:cTn>
                <p:tgtEl>
                  <p:spTgt spid="16"/>
                </p:tgtEl>
              </p:cMediaNode>
            </p:audio>
          </p:childTnLst>
        </p:cTn>
      </p:par>
    </p:tnLst>
    <p:bldLst>
      <p:bldP spid="14339" grpId="0" build="p"/>
      <p:bldP spid="6" grpId="0"/>
      <p:bldP spid="8" grpId="0"/>
      <p:bldP spid="9" grpId="0"/>
      <p:bldP spid="10"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1"/>
          <p:cNvSpPr>
            <a:spLocks noGrp="1" noChangeArrowheads="1"/>
          </p:cNvSpPr>
          <p:nvPr>
            <p:ph type="title" idx="4294967295"/>
          </p:nvPr>
        </p:nvSpPr>
        <p:spPr>
          <a:xfrm>
            <a:off x="1395375" y="288756"/>
            <a:ext cx="6154467" cy="731520"/>
          </a:xfrm>
        </p:spPr>
        <p:txBody>
          <a:bodyPr vert="horz" wrap="square" lIns="0" tIns="0" rIns="65024" bIns="0" numCol="1" anchor="t" anchorCtr="0" compatLnSpc="1">
            <a:prstTxWarp prst="textNoShape">
              <a:avLst/>
            </a:prstTxWarp>
          </a:bodyPr>
          <a:lstStyle/>
          <a:p>
            <a:pPr eaLnBrk="1" hangingPunct="1"/>
            <a:r>
              <a:rPr lang="en-US" dirty="0">
                <a:solidFill>
                  <a:srgbClr val="0000CC"/>
                </a:solidFill>
              </a:rPr>
              <a:t>Reasoning Orientations</a:t>
            </a:r>
          </a:p>
        </p:txBody>
      </p:sp>
      <p:pic>
        <p:nvPicPr>
          <p:cNvPr id="5" name="Picture 4">
            <a:extLst>
              <a:ext uri="{FF2B5EF4-FFF2-40B4-BE49-F238E27FC236}">
                <a16:creationId xmlns:a16="http://schemas.microsoft.com/office/drawing/2014/main" id="{989CE6B9-891D-4E2D-8C63-D750BC3E71E2}"/>
              </a:ext>
            </a:extLst>
          </p:cNvPr>
          <p:cNvPicPr>
            <a:picLocks noChangeAspect="1"/>
          </p:cNvPicPr>
          <p:nvPr/>
        </p:nvPicPr>
        <p:blipFill>
          <a:blip r:embed="rId6"/>
          <a:stretch>
            <a:fillRect/>
          </a:stretch>
        </p:blipFill>
        <p:spPr>
          <a:xfrm>
            <a:off x="3420904" y="3733801"/>
            <a:ext cx="2103413" cy="1554697"/>
          </a:xfrm>
          <a:prstGeom prst="rect">
            <a:avLst/>
          </a:prstGeom>
        </p:spPr>
      </p:pic>
      <p:sp>
        <p:nvSpPr>
          <p:cNvPr id="12" name="Rectangle 11">
            <a:extLst>
              <a:ext uri="{FF2B5EF4-FFF2-40B4-BE49-F238E27FC236}">
                <a16:creationId xmlns:a16="http://schemas.microsoft.com/office/drawing/2014/main" id="{FF5DC532-40C7-4CFF-84E6-4AB3675F9695}"/>
              </a:ext>
            </a:extLst>
          </p:cNvPr>
          <p:cNvSpPr/>
          <p:nvPr/>
        </p:nvSpPr>
        <p:spPr>
          <a:xfrm>
            <a:off x="5741362" y="3962257"/>
            <a:ext cx="2446440" cy="960263"/>
          </a:xfrm>
          <a:prstGeom prst="rect">
            <a:avLst/>
          </a:prstGeom>
          <a:noFill/>
        </p:spPr>
        <p:txBody>
          <a:bodyPr wrap="none" lIns="73152" tIns="36576" rIns="73152" bIns="36576">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2880" b="1" dirty="0">
                <a:ln/>
                <a:solidFill>
                  <a:schemeClr val="accent2">
                    <a:lumMod val="75000"/>
                  </a:schemeClr>
                </a:solidFill>
                <a:latin typeface="+mj-lt"/>
              </a:rPr>
              <a:t>How do I get </a:t>
            </a:r>
          </a:p>
          <a:p>
            <a:pPr algn="ctr"/>
            <a:r>
              <a:rPr lang="en-US" sz="2880" b="1" dirty="0">
                <a:ln/>
                <a:solidFill>
                  <a:schemeClr val="accent2">
                    <a:lumMod val="75000"/>
                  </a:schemeClr>
                </a:solidFill>
                <a:latin typeface="+mj-lt"/>
              </a:rPr>
              <a:t>out of it?</a:t>
            </a:r>
          </a:p>
        </p:txBody>
      </p:sp>
      <p:sp>
        <p:nvSpPr>
          <p:cNvPr id="14" name="Arrow: Curved Down 13">
            <a:extLst>
              <a:ext uri="{FF2B5EF4-FFF2-40B4-BE49-F238E27FC236}">
                <a16:creationId xmlns:a16="http://schemas.microsoft.com/office/drawing/2014/main" id="{3C192DED-B72D-4F69-A6FE-4207AFA00704}"/>
              </a:ext>
            </a:extLst>
          </p:cNvPr>
          <p:cNvSpPr/>
          <p:nvPr/>
        </p:nvSpPr>
        <p:spPr bwMode="auto">
          <a:xfrm>
            <a:off x="4472609" y="1905000"/>
            <a:ext cx="3291840" cy="1767840"/>
          </a:xfrm>
          <a:prstGeom prst="curvedDownArrow">
            <a:avLst>
              <a:gd name="adj1" fmla="val 25000"/>
              <a:gd name="adj2" fmla="val 56067"/>
              <a:gd name="adj3" fmla="val 25000"/>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a:effectLst>
            <a:outerShdw blurRad="50800" dist="38100" dir="13500000" algn="br"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vert="horz" wrap="square" lIns="73152" tIns="36576" rIns="73152" bIns="36576" numCol="1" rtlCol="0" anchor="t" anchorCtr="0" compatLnSpc="1">
            <a:prstTxWarp prst="textNoShape">
              <a:avLst/>
            </a:prstTxWarp>
          </a:bodyPr>
          <a:lstStyle/>
          <a:p>
            <a:pPr defTabSz="731543"/>
            <a:endParaRPr lang="en-GB" sz="960" dirty="0">
              <a:solidFill>
                <a:srgbClr val="000000"/>
              </a:solidFill>
              <a:latin typeface="+mj-lt"/>
              <a:ea typeface="ヒラギノ明朝 ProN W3" pitchFamily="-107" charset="-128"/>
              <a:cs typeface="ヒラギノ明朝 ProN W3" pitchFamily="-107" charset="-128"/>
              <a:sym typeface="Times New Roman" pitchFamily="-107" charset="0"/>
            </a:endParaRPr>
          </a:p>
        </p:txBody>
      </p:sp>
      <p:sp>
        <p:nvSpPr>
          <p:cNvPr id="11" name="Rectangle 10">
            <a:extLst>
              <a:ext uri="{FF2B5EF4-FFF2-40B4-BE49-F238E27FC236}">
                <a16:creationId xmlns:a16="http://schemas.microsoft.com/office/drawing/2014/main" id="{C677F0AE-E652-4400-977F-4A433E767A2A}"/>
              </a:ext>
            </a:extLst>
          </p:cNvPr>
          <p:cNvSpPr/>
          <p:nvPr/>
        </p:nvSpPr>
        <p:spPr>
          <a:xfrm>
            <a:off x="3658957" y="5124066"/>
            <a:ext cx="1627305" cy="517065"/>
          </a:xfrm>
          <a:prstGeom prst="rect">
            <a:avLst/>
          </a:prstGeom>
          <a:noFill/>
        </p:spPr>
        <p:txBody>
          <a:bodyPr wrap="none" lIns="73152" tIns="36576" rIns="73152" bIns="36576">
            <a:spAutoFit/>
          </a:bodyPr>
          <a:lstStyle/>
          <a:p>
            <a:pPr algn="ctr"/>
            <a:r>
              <a:rPr lang="en-US" sz="288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mj-lt"/>
              </a:rPr>
              <a:t>Problem</a:t>
            </a:r>
          </a:p>
        </p:txBody>
      </p:sp>
      <p:sp>
        <p:nvSpPr>
          <p:cNvPr id="18" name="Rectangle 17">
            <a:extLst>
              <a:ext uri="{FF2B5EF4-FFF2-40B4-BE49-F238E27FC236}">
                <a16:creationId xmlns:a16="http://schemas.microsoft.com/office/drawing/2014/main" id="{6728C0B5-C9AA-4322-8052-8D742A88B2C1}"/>
              </a:ext>
            </a:extLst>
          </p:cNvPr>
          <p:cNvSpPr/>
          <p:nvPr/>
        </p:nvSpPr>
        <p:spPr>
          <a:xfrm>
            <a:off x="285507" y="1177923"/>
            <a:ext cx="3355895" cy="1249894"/>
          </a:xfrm>
          <a:prstGeom prst="rect">
            <a:avLst/>
          </a:prstGeom>
        </p:spPr>
        <p:txBody>
          <a:bodyPr wrap="square">
            <a:spAutoFit/>
          </a:bodyPr>
          <a:lstStyle/>
          <a:p>
            <a:pPr marL="306080" indent="-274328">
              <a:lnSpc>
                <a:spcPct val="110000"/>
              </a:lnSpc>
              <a:spcBef>
                <a:spcPts val="560"/>
              </a:spcBef>
              <a:buClr>
                <a:srgbClr val="000000"/>
              </a:buClr>
              <a:buSzPct val="100000"/>
            </a:pPr>
            <a:r>
              <a:rPr lang="en-US" sz="2000" b="1" i="1" kern="0" dirty="0">
                <a:solidFill>
                  <a:srgbClr val="0000CC"/>
                </a:solidFill>
                <a:latin typeface="Arial"/>
                <a:sym typeface="Arial" charset="0"/>
              </a:rPr>
              <a:t>Solution reasoning: </a:t>
            </a:r>
          </a:p>
          <a:p>
            <a:pPr marL="306080" indent="-274328">
              <a:lnSpc>
                <a:spcPct val="110000"/>
              </a:lnSpc>
              <a:spcBef>
                <a:spcPts val="560"/>
              </a:spcBef>
              <a:buClr>
                <a:srgbClr val="000000"/>
              </a:buClr>
              <a:buSzPct val="100000"/>
            </a:pPr>
            <a:r>
              <a:rPr lang="en-US" sz="900" b="1" i="1" kern="0" dirty="0">
                <a:solidFill>
                  <a:srgbClr val="800080"/>
                </a:solidFill>
                <a:latin typeface="Arial"/>
                <a:sym typeface="Arial" charset="0"/>
              </a:rPr>
              <a:t>	</a:t>
            </a:r>
            <a:r>
              <a:rPr lang="en-US" sz="1500" b="1" kern="0" dirty="0">
                <a:solidFill>
                  <a:prstClr val="black"/>
                </a:solidFill>
                <a:latin typeface="Arial"/>
                <a:sym typeface="Arial" charset="0"/>
              </a:rPr>
              <a:t>Determining what immediate action to take to fix or prevent the problem</a:t>
            </a:r>
          </a:p>
        </p:txBody>
      </p:sp>
      <p:sp>
        <p:nvSpPr>
          <p:cNvPr id="2" name="Rectangle 1">
            <a:extLst>
              <a:ext uri="{FF2B5EF4-FFF2-40B4-BE49-F238E27FC236}">
                <a16:creationId xmlns:a16="http://schemas.microsoft.com/office/drawing/2014/main" id="{BA250122-1F49-4819-A475-92318E1C842F}"/>
              </a:ext>
            </a:extLst>
          </p:cNvPr>
          <p:cNvSpPr/>
          <p:nvPr/>
        </p:nvSpPr>
        <p:spPr>
          <a:xfrm>
            <a:off x="185793" y="2696759"/>
            <a:ext cx="2917619" cy="1690014"/>
          </a:xfrm>
          <a:prstGeom prst="rect">
            <a:avLst/>
          </a:prstGeom>
        </p:spPr>
        <p:txBody>
          <a:bodyPr wrap="square">
            <a:spAutoFit/>
          </a:bodyPr>
          <a:lstStyle/>
          <a:p>
            <a:pPr marL="31751">
              <a:lnSpc>
                <a:spcPct val="110000"/>
              </a:lnSpc>
              <a:spcBef>
                <a:spcPts val="560"/>
              </a:spcBef>
              <a:buClr>
                <a:srgbClr val="000000"/>
              </a:buClr>
              <a:buSzPct val="100000"/>
            </a:pPr>
            <a:r>
              <a:rPr lang="en-US" sz="1440" b="1" i="1" dirty="0">
                <a:latin typeface="+mj-lt"/>
                <a:sym typeface="Arial" charset="0"/>
              </a:rPr>
              <a:t>Reasoning Lens: </a:t>
            </a:r>
          </a:p>
          <a:p>
            <a:pPr marL="306080" indent="-274328">
              <a:lnSpc>
                <a:spcPct val="110000"/>
              </a:lnSpc>
              <a:spcBef>
                <a:spcPts val="560"/>
              </a:spcBef>
              <a:buClr>
                <a:srgbClr val="000000"/>
              </a:buClr>
              <a:buSzPct val="100000"/>
              <a:buFont typeface="Arial" panose="020B0604020202020204" pitchFamily="34" charset="0"/>
              <a:buChar char="•"/>
            </a:pPr>
            <a:r>
              <a:rPr lang="en-US" sz="1440" b="1" i="1" dirty="0">
                <a:latin typeface="+mj-lt"/>
                <a:sym typeface="Arial" charset="0"/>
              </a:rPr>
              <a:t>What do I need to do to fix this problem?</a:t>
            </a:r>
          </a:p>
          <a:p>
            <a:pPr marL="306080" indent="-274328">
              <a:lnSpc>
                <a:spcPct val="110000"/>
              </a:lnSpc>
              <a:spcBef>
                <a:spcPts val="560"/>
              </a:spcBef>
              <a:buClr>
                <a:srgbClr val="000000"/>
              </a:buClr>
              <a:buSzPct val="100000"/>
              <a:buFont typeface="Arial" panose="020B0604020202020204" pitchFamily="34" charset="0"/>
              <a:buChar char="•"/>
            </a:pPr>
            <a:r>
              <a:rPr lang="en-US" sz="1440" b="1" i="1" dirty="0">
                <a:latin typeface="+mj-lt"/>
                <a:sym typeface="Arial" charset="0"/>
              </a:rPr>
              <a:t>What action can I take based on past (assumed) causes?</a:t>
            </a:r>
          </a:p>
        </p:txBody>
      </p:sp>
      <p:sp>
        <p:nvSpPr>
          <p:cNvPr id="10" name="Rectangle 9">
            <a:extLst>
              <a:ext uri="{FF2B5EF4-FFF2-40B4-BE49-F238E27FC236}">
                <a16:creationId xmlns:a16="http://schemas.microsoft.com/office/drawing/2014/main" id="{976C4A28-75B5-49DC-813F-DF58D627F1F6}"/>
              </a:ext>
            </a:extLst>
          </p:cNvPr>
          <p:cNvSpPr/>
          <p:nvPr/>
        </p:nvSpPr>
        <p:spPr>
          <a:xfrm>
            <a:off x="182839" y="4667438"/>
            <a:ext cx="3355895" cy="1369286"/>
          </a:xfrm>
          <a:prstGeom prst="rect">
            <a:avLst/>
          </a:prstGeom>
        </p:spPr>
        <p:txBody>
          <a:bodyPr wrap="square">
            <a:spAutoFit/>
          </a:bodyPr>
          <a:lstStyle/>
          <a:p>
            <a:pPr marL="31751">
              <a:lnSpc>
                <a:spcPct val="110000"/>
              </a:lnSpc>
              <a:spcBef>
                <a:spcPts val="560"/>
              </a:spcBef>
              <a:buClr>
                <a:srgbClr val="000000"/>
              </a:buClr>
              <a:buSzPct val="100000"/>
            </a:pPr>
            <a:r>
              <a:rPr lang="en-US" sz="1440" b="1" i="1" dirty="0">
                <a:latin typeface="+mj-lt"/>
                <a:sym typeface="Arial" charset="0"/>
              </a:rPr>
              <a:t>Outcome: </a:t>
            </a:r>
          </a:p>
          <a:p>
            <a:pPr marL="306080" indent="-274328">
              <a:lnSpc>
                <a:spcPct val="110000"/>
              </a:lnSpc>
              <a:spcBef>
                <a:spcPts val="560"/>
              </a:spcBef>
              <a:buClr>
                <a:srgbClr val="000000"/>
              </a:buClr>
              <a:buSzPct val="100000"/>
              <a:buFont typeface="Arial" panose="020B0604020202020204" pitchFamily="34" charset="0"/>
              <a:buChar char="•"/>
            </a:pPr>
            <a:r>
              <a:rPr lang="en-US" sz="1440" b="1" i="1" dirty="0">
                <a:latin typeface="+mj-lt"/>
                <a:sym typeface="Arial" charset="0"/>
              </a:rPr>
              <a:t>An action we can take immediately based on our current understanding of the problem</a:t>
            </a:r>
          </a:p>
        </p:txBody>
      </p:sp>
      <p:pic>
        <p:nvPicPr>
          <p:cNvPr id="7" name="Audio 6">
            <a:hlinkClick r:id="" action="ppaction://media"/>
            <a:extLst>
              <a:ext uri="{FF2B5EF4-FFF2-40B4-BE49-F238E27FC236}">
                <a16:creationId xmlns:a16="http://schemas.microsoft.com/office/drawing/2014/main" id="{476341BE-C4F9-4014-A7AB-E066B4A2060B}"/>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317719252"/>
      </p:ext>
    </p:extLst>
  </p:cSld>
  <p:clrMapOvr>
    <a:masterClrMapping/>
  </p:clrMapOvr>
  <p:transition advTm="7800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0-#ppt_w/2"/>
                                          </p:val>
                                        </p:tav>
                                        <p:tav tm="100000">
                                          <p:val>
                                            <p:strVal val="#ppt_x"/>
                                          </p:val>
                                        </p:tav>
                                      </p:tavLst>
                                    </p:anim>
                                    <p:anim calcmode="lin" valueType="num">
                                      <p:cBhvr additive="base">
                                        <p:cTn id="26"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1+#ppt_w/2"/>
                                          </p:val>
                                        </p:tav>
                                        <p:tav tm="100000">
                                          <p:val>
                                            <p:strVal val="#ppt_x"/>
                                          </p:val>
                                        </p:tav>
                                      </p:tavLst>
                                    </p:anim>
                                    <p:anim calcmode="lin" valueType="num">
                                      <p:cBhvr additive="base">
                                        <p:cTn id="32"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3" fill="hold" display="0">
                  <p:stCondLst>
                    <p:cond delay="indefinite"/>
                  </p:stCondLst>
                  <p:endCondLst>
                    <p:cond evt="onStopAudio" delay="0">
                      <p:tgtEl>
                        <p:sldTgt/>
                      </p:tgtEl>
                    </p:cond>
                  </p:endCondLst>
                </p:cTn>
                <p:tgtEl>
                  <p:spTgt spid="7"/>
                </p:tgtEl>
              </p:cMediaNode>
            </p:audio>
          </p:childTnLst>
        </p:cTn>
      </p:par>
    </p:tnLst>
    <p:bldLst>
      <p:bldP spid="12" grpId="0"/>
      <p:bldP spid="14" grpId="0" animBg="1"/>
      <p:bldP spid="18" grpId="0"/>
      <p:bldP spid="2"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1"/>
          <p:cNvSpPr>
            <a:spLocks noGrp="1" noChangeArrowheads="1"/>
          </p:cNvSpPr>
          <p:nvPr>
            <p:ph type="title" idx="4294967295"/>
          </p:nvPr>
        </p:nvSpPr>
        <p:spPr>
          <a:xfrm>
            <a:off x="298580" y="161778"/>
            <a:ext cx="8546839" cy="731520"/>
          </a:xfrm>
        </p:spPr>
        <p:txBody>
          <a:bodyPr vert="horz" wrap="square" lIns="0" tIns="0" rIns="65024" bIns="0" numCol="1" anchor="t" anchorCtr="0" compatLnSpc="1">
            <a:prstTxWarp prst="textNoShape">
              <a:avLst/>
            </a:prstTxWarp>
          </a:bodyPr>
          <a:lstStyle/>
          <a:p>
            <a:pPr eaLnBrk="1" hangingPunct="1"/>
            <a:r>
              <a:rPr lang="en-US" dirty="0">
                <a:solidFill>
                  <a:srgbClr val="0000CC"/>
                </a:solidFill>
              </a:rPr>
              <a:t>Reasoning</a:t>
            </a:r>
            <a:r>
              <a:rPr lang="en-US" dirty="0">
                <a:solidFill>
                  <a:schemeClr val="accent6">
                    <a:lumMod val="60000"/>
                    <a:lumOff val="40000"/>
                  </a:schemeClr>
                </a:solidFill>
              </a:rPr>
              <a:t> </a:t>
            </a:r>
            <a:r>
              <a:rPr lang="en-US" dirty="0">
                <a:solidFill>
                  <a:srgbClr val="0000CC"/>
                </a:solidFill>
              </a:rPr>
              <a:t>Orientations</a:t>
            </a:r>
          </a:p>
        </p:txBody>
      </p:sp>
      <p:pic>
        <p:nvPicPr>
          <p:cNvPr id="5" name="Picture 4">
            <a:extLst>
              <a:ext uri="{FF2B5EF4-FFF2-40B4-BE49-F238E27FC236}">
                <a16:creationId xmlns:a16="http://schemas.microsoft.com/office/drawing/2014/main" id="{989CE6B9-891D-4E2D-8C63-D750BC3E71E2}"/>
              </a:ext>
            </a:extLst>
          </p:cNvPr>
          <p:cNvPicPr>
            <a:picLocks noChangeAspect="1"/>
          </p:cNvPicPr>
          <p:nvPr/>
        </p:nvPicPr>
        <p:blipFill>
          <a:blip r:embed="rId6"/>
          <a:stretch>
            <a:fillRect/>
          </a:stretch>
        </p:blipFill>
        <p:spPr>
          <a:xfrm>
            <a:off x="2987041" y="3733801"/>
            <a:ext cx="2103413" cy="1554697"/>
          </a:xfrm>
          <a:prstGeom prst="rect">
            <a:avLst/>
          </a:prstGeom>
        </p:spPr>
      </p:pic>
      <p:sp>
        <p:nvSpPr>
          <p:cNvPr id="6" name="Arrow: Curved Down 5">
            <a:extLst>
              <a:ext uri="{FF2B5EF4-FFF2-40B4-BE49-F238E27FC236}">
                <a16:creationId xmlns:a16="http://schemas.microsoft.com/office/drawing/2014/main" id="{2FC02CC7-BD25-4EE1-9C5A-9228D3840B6C}"/>
              </a:ext>
            </a:extLst>
          </p:cNvPr>
          <p:cNvSpPr/>
          <p:nvPr/>
        </p:nvSpPr>
        <p:spPr bwMode="auto">
          <a:xfrm>
            <a:off x="1180769" y="2026920"/>
            <a:ext cx="3291840" cy="1767840"/>
          </a:xfrm>
          <a:prstGeom prst="curvedDownArrow">
            <a:avLst>
              <a:gd name="adj1" fmla="val 25000"/>
              <a:gd name="adj2" fmla="val 56067"/>
              <a:gd name="adj3" fmla="val 25000"/>
            </a:avLst>
          </a:prstGeom>
          <a:solidFill>
            <a:schemeClr val="accent6">
              <a:lumMod val="40000"/>
              <a:lumOff val="60000"/>
            </a:schemeClr>
          </a:solidFill>
          <a:ln w="12700" cap="flat" cmpd="sng" algn="ctr">
            <a:solidFill>
              <a:srgbClr val="000000"/>
            </a:solidFill>
            <a:prstDash val="solid"/>
            <a:round/>
            <a:headEnd type="none" w="med" len="med"/>
            <a:tailEnd type="none" w="med" len="med"/>
          </a:ln>
          <a:effectLst>
            <a:outerShdw blurRad="50800" dist="38100" dir="8100000" algn="tr" rotWithShape="0">
              <a:prstClr val="black">
                <a:alpha val="40000"/>
              </a:prstClr>
            </a:outerShdw>
          </a:effectLst>
        </p:spPr>
        <p:txBody>
          <a:bodyPr vert="horz" wrap="square" lIns="73152" tIns="36576" rIns="73152" bIns="36576" numCol="1" rtlCol="0" anchor="t" anchorCtr="0" compatLnSpc="1">
            <a:prstTxWarp prst="textNoShape">
              <a:avLst/>
            </a:prstTxWarp>
          </a:bodyPr>
          <a:lstStyle/>
          <a:p>
            <a:pPr defTabSz="731543"/>
            <a:endParaRPr lang="en-GB" sz="960" dirty="0">
              <a:latin typeface="+mj-lt"/>
              <a:ea typeface="ヒラギノ明朝 ProN W3" pitchFamily="-107" charset="-128"/>
              <a:cs typeface="ヒラギノ明朝 ProN W3" pitchFamily="-107" charset="-128"/>
              <a:sym typeface="Times New Roman" pitchFamily="-107" charset="0"/>
            </a:endParaRPr>
          </a:p>
        </p:txBody>
      </p:sp>
      <p:sp>
        <p:nvSpPr>
          <p:cNvPr id="9" name="Rectangle 8">
            <a:extLst>
              <a:ext uri="{FF2B5EF4-FFF2-40B4-BE49-F238E27FC236}">
                <a16:creationId xmlns:a16="http://schemas.microsoft.com/office/drawing/2014/main" id="{096159B0-7422-469C-ABE2-6F74211F6248}"/>
              </a:ext>
            </a:extLst>
          </p:cNvPr>
          <p:cNvSpPr/>
          <p:nvPr/>
        </p:nvSpPr>
        <p:spPr>
          <a:xfrm>
            <a:off x="954268" y="4038601"/>
            <a:ext cx="2549031" cy="960263"/>
          </a:xfrm>
          <a:prstGeom prst="rect">
            <a:avLst/>
          </a:prstGeom>
          <a:noFill/>
        </p:spPr>
        <p:txBody>
          <a:bodyPr wrap="none" lIns="73152" tIns="36576" rIns="73152" bIns="36576">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2880" b="1" dirty="0">
                <a:ln/>
                <a:solidFill>
                  <a:schemeClr val="accent6">
                    <a:lumMod val="60000"/>
                    <a:lumOff val="40000"/>
                  </a:schemeClr>
                </a:solidFill>
                <a:latin typeface="+mj-lt"/>
              </a:rPr>
              <a:t>How did I get </a:t>
            </a:r>
          </a:p>
          <a:p>
            <a:pPr algn="ctr"/>
            <a:r>
              <a:rPr lang="en-US" sz="2880" b="1" dirty="0">
                <a:ln/>
                <a:solidFill>
                  <a:schemeClr val="accent6">
                    <a:lumMod val="60000"/>
                    <a:lumOff val="40000"/>
                  </a:schemeClr>
                </a:solidFill>
                <a:latin typeface="+mj-lt"/>
              </a:rPr>
              <a:t>into it?</a:t>
            </a:r>
          </a:p>
        </p:txBody>
      </p:sp>
      <p:sp>
        <p:nvSpPr>
          <p:cNvPr id="11" name="Rectangle 10">
            <a:extLst>
              <a:ext uri="{FF2B5EF4-FFF2-40B4-BE49-F238E27FC236}">
                <a16:creationId xmlns:a16="http://schemas.microsoft.com/office/drawing/2014/main" id="{C677F0AE-E652-4400-977F-4A433E767A2A}"/>
              </a:ext>
            </a:extLst>
          </p:cNvPr>
          <p:cNvSpPr/>
          <p:nvPr/>
        </p:nvSpPr>
        <p:spPr>
          <a:xfrm>
            <a:off x="3658957" y="5124066"/>
            <a:ext cx="1627305" cy="517065"/>
          </a:xfrm>
          <a:prstGeom prst="rect">
            <a:avLst/>
          </a:prstGeom>
          <a:noFill/>
        </p:spPr>
        <p:txBody>
          <a:bodyPr wrap="none" lIns="73152" tIns="36576" rIns="73152" bIns="36576">
            <a:spAutoFit/>
          </a:bodyPr>
          <a:lstStyle/>
          <a:p>
            <a:pPr algn="ctr"/>
            <a:r>
              <a:rPr lang="en-US" sz="288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mj-lt"/>
              </a:rPr>
              <a:t>Problem</a:t>
            </a:r>
          </a:p>
        </p:txBody>
      </p:sp>
      <p:sp>
        <p:nvSpPr>
          <p:cNvPr id="13" name="Rectangle 12">
            <a:extLst>
              <a:ext uri="{FF2B5EF4-FFF2-40B4-BE49-F238E27FC236}">
                <a16:creationId xmlns:a16="http://schemas.microsoft.com/office/drawing/2014/main" id="{5A211256-3342-46E2-8F7A-5A5E34E19116}"/>
              </a:ext>
            </a:extLst>
          </p:cNvPr>
          <p:cNvSpPr/>
          <p:nvPr/>
        </p:nvSpPr>
        <p:spPr>
          <a:xfrm>
            <a:off x="3939871" y="1221070"/>
            <a:ext cx="4023360" cy="1063689"/>
          </a:xfrm>
          <a:prstGeom prst="rect">
            <a:avLst/>
          </a:prstGeom>
        </p:spPr>
        <p:txBody>
          <a:bodyPr wrap="square">
            <a:spAutoFit/>
          </a:bodyPr>
          <a:lstStyle/>
          <a:p>
            <a:pPr marL="306080" indent="-274328">
              <a:lnSpc>
                <a:spcPct val="110000"/>
              </a:lnSpc>
              <a:spcBef>
                <a:spcPts val="560"/>
              </a:spcBef>
              <a:buClr>
                <a:srgbClr val="000000"/>
              </a:buClr>
              <a:buSzPct val="100000"/>
            </a:pPr>
            <a:r>
              <a:rPr lang="en-US" sz="2400" b="1" i="1" dirty="0">
                <a:solidFill>
                  <a:srgbClr val="0000CC"/>
                </a:solidFill>
                <a:latin typeface="+mj-lt"/>
                <a:sym typeface="Arial" charset="0"/>
              </a:rPr>
              <a:t>Defensive reasoning: </a:t>
            </a:r>
          </a:p>
          <a:p>
            <a:pPr marL="306080" indent="-274328">
              <a:lnSpc>
                <a:spcPct val="110000"/>
              </a:lnSpc>
              <a:spcBef>
                <a:spcPts val="560"/>
              </a:spcBef>
              <a:buClr>
                <a:srgbClr val="000000"/>
              </a:buClr>
              <a:buSzPct val="100000"/>
            </a:pPr>
            <a:r>
              <a:rPr lang="en-US" sz="1500" b="1" dirty="0">
                <a:latin typeface="+mj-lt"/>
                <a:sym typeface="Arial" charset="0"/>
              </a:rPr>
              <a:t>Determining what failed, was missed or was wrong</a:t>
            </a:r>
          </a:p>
        </p:txBody>
      </p:sp>
      <p:sp>
        <p:nvSpPr>
          <p:cNvPr id="2" name="Rectangle 1">
            <a:extLst>
              <a:ext uri="{FF2B5EF4-FFF2-40B4-BE49-F238E27FC236}">
                <a16:creationId xmlns:a16="http://schemas.microsoft.com/office/drawing/2014/main" id="{C1B36035-719B-47CA-BAA6-291C07C46E68}"/>
              </a:ext>
            </a:extLst>
          </p:cNvPr>
          <p:cNvSpPr/>
          <p:nvPr/>
        </p:nvSpPr>
        <p:spPr>
          <a:xfrm>
            <a:off x="4748858" y="2819219"/>
            <a:ext cx="3291840" cy="881716"/>
          </a:xfrm>
          <a:prstGeom prst="rect">
            <a:avLst/>
          </a:prstGeom>
        </p:spPr>
        <p:txBody>
          <a:bodyPr wrap="square">
            <a:spAutoFit/>
          </a:bodyPr>
          <a:lstStyle/>
          <a:p>
            <a:pPr marL="31751">
              <a:lnSpc>
                <a:spcPct val="110000"/>
              </a:lnSpc>
              <a:spcBef>
                <a:spcPts val="560"/>
              </a:spcBef>
              <a:buClr>
                <a:srgbClr val="000000"/>
              </a:buClr>
              <a:buSzPct val="100000"/>
            </a:pPr>
            <a:r>
              <a:rPr lang="en-US" sz="1440" b="1" i="1" dirty="0">
                <a:latin typeface="+mj-lt"/>
                <a:sym typeface="Arial" charset="0"/>
              </a:rPr>
              <a:t>Reasoning Lens: </a:t>
            </a:r>
          </a:p>
          <a:p>
            <a:pPr marL="306080" indent="-274328">
              <a:lnSpc>
                <a:spcPct val="110000"/>
              </a:lnSpc>
              <a:spcBef>
                <a:spcPts val="560"/>
              </a:spcBef>
              <a:buClr>
                <a:srgbClr val="000000"/>
              </a:buClr>
              <a:buSzPct val="100000"/>
              <a:buFont typeface="Arial" panose="020B0604020202020204" pitchFamily="34" charset="0"/>
              <a:buChar char="•"/>
            </a:pPr>
            <a:r>
              <a:rPr lang="en-US" sz="1440" b="1" i="1" dirty="0">
                <a:latin typeface="+mj-lt"/>
                <a:sym typeface="Arial" charset="0"/>
              </a:rPr>
              <a:t>What failed  or was missed to cause this event? </a:t>
            </a:r>
          </a:p>
        </p:txBody>
      </p:sp>
      <p:sp>
        <p:nvSpPr>
          <p:cNvPr id="16" name="Rectangle 15">
            <a:extLst>
              <a:ext uri="{FF2B5EF4-FFF2-40B4-BE49-F238E27FC236}">
                <a16:creationId xmlns:a16="http://schemas.microsoft.com/office/drawing/2014/main" id="{A12BD939-3B0C-44A3-974C-769A6641F30C}"/>
              </a:ext>
            </a:extLst>
          </p:cNvPr>
          <p:cNvSpPr/>
          <p:nvPr/>
        </p:nvSpPr>
        <p:spPr>
          <a:xfrm>
            <a:off x="5410200" y="4405499"/>
            <a:ext cx="3895263" cy="882999"/>
          </a:xfrm>
          <a:prstGeom prst="rect">
            <a:avLst/>
          </a:prstGeom>
        </p:spPr>
        <p:txBody>
          <a:bodyPr wrap="square">
            <a:spAutoFit/>
          </a:bodyPr>
          <a:lstStyle/>
          <a:p>
            <a:pPr marL="31751">
              <a:lnSpc>
                <a:spcPct val="110000"/>
              </a:lnSpc>
              <a:spcBef>
                <a:spcPts val="560"/>
              </a:spcBef>
              <a:buClr>
                <a:srgbClr val="000000"/>
              </a:buClr>
              <a:buSzPct val="100000"/>
            </a:pPr>
            <a:r>
              <a:rPr lang="en-US" sz="1440" b="1" i="1" dirty="0">
                <a:latin typeface="+mj-lt"/>
                <a:sym typeface="Arial" charset="0"/>
              </a:rPr>
              <a:t>Outcome: </a:t>
            </a:r>
          </a:p>
          <a:p>
            <a:pPr marL="306080" indent="-274328">
              <a:lnSpc>
                <a:spcPct val="110000"/>
              </a:lnSpc>
              <a:spcBef>
                <a:spcPts val="560"/>
              </a:spcBef>
              <a:buClr>
                <a:srgbClr val="000000"/>
              </a:buClr>
              <a:buSzPct val="100000"/>
              <a:buFont typeface="Arial" panose="020B0604020202020204" pitchFamily="34" charset="0"/>
              <a:buChar char="•"/>
            </a:pPr>
            <a:r>
              <a:rPr lang="en-US" sz="1440" b="1" i="1" dirty="0">
                <a:latin typeface="+mj-lt"/>
                <a:sym typeface="Arial" charset="0"/>
              </a:rPr>
              <a:t>Audit findings of what should have happened  instead</a:t>
            </a:r>
          </a:p>
        </p:txBody>
      </p:sp>
      <p:pic>
        <p:nvPicPr>
          <p:cNvPr id="12" name="Audio 11">
            <a:hlinkClick r:id="" action="ppaction://media"/>
            <a:extLst>
              <a:ext uri="{FF2B5EF4-FFF2-40B4-BE49-F238E27FC236}">
                <a16:creationId xmlns:a16="http://schemas.microsoft.com/office/drawing/2014/main" id="{219F45F6-A2E5-4D38-A543-46392A3CAAC4}"/>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967134140"/>
      </p:ext>
    </p:extLst>
  </p:cSld>
  <p:clrMapOvr>
    <a:masterClrMapping/>
  </p:clrMapOvr>
  <p:transition advTm="5005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1+#ppt_w/2"/>
                                          </p:val>
                                        </p:tav>
                                        <p:tav tm="100000">
                                          <p:val>
                                            <p:strVal val="#ppt_x"/>
                                          </p:val>
                                        </p:tav>
                                      </p:tavLst>
                                    </p:anim>
                                    <p:anim calcmode="lin" valueType="num">
                                      <p:cBhvr additive="base">
                                        <p:cTn id="26"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fill="hold"/>
                                        <p:tgtEl>
                                          <p:spTgt spid="16"/>
                                        </p:tgtEl>
                                        <p:attrNameLst>
                                          <p:attrName>ppt_x</p:attrName>
                                        </p:attrNameLst>
                                      </p:cBhvr>
                                      <p:tavLst>
                                        <p:tav tm="0">
                                          <p:val>
                                            <p:strVal val="1+#ppt_w/2"/>
                                          </p:val>
                                        </p:tav>
                                        <p:tav tm="100000">
                                          <p:val>
                                            <p:strVal val="#ppt_x"/>
                                          </p:val>
                                        </p:tav>
                                      </p:tavLst>
                                    </p:anim>
                                    <p:anim calcmode="lin" valueType="num">
                                      <p:cBhvr additive="base">
                                        <p:cTn id="32"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3" fill="hold" display="0">
                  <p:stCondLst>
                    <p:cond delay="indefinite"/>
                  </p:stCondLst>
                  <p:endCondLst>
                    <p:cond evt="onStopAudio" delay="0">
                      <p:tgtEl>
                        <p:sldTgt/>
                      </p:tgtEl>
                    </p:cond>
                  </p:endCondLst>
                </p:cTn>
                <p:tgtEl>
                  <p:spTgt spid="12"/>
                </p:tgtEl>
              </p:cMediaNode>
            </p:audio>
          </p:childTnLst>
        </p:cTn>
      </p:par>
    </p:tnLst>
    <p:bldLst>
      <p:bldP spid="6" grpId="0" animBg="1"/>
      <p:bldP spid="9" grpId="0"/>
      <p:bldP spid="13" grpId="0"/>
      <p:bldP spid="2" grpId="0"/>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1"/>
          <p:cNvSpPr>
            <a:spLocks noGrp="1" noChangeArrowheads="1"/>
          </p:cNvSpPr>
          <p:nvPr>
            <p:ph type="title" idx="4294967295"/>
          </p:nvPr>
        </p:nvSpPr>
        <p:spPr>
          <a:xfrm>
            <a:off x="260480" y="182637"/>
            <a:ext cx="8623039" cy="731520"/>
          </a:xfrm>
        </p:spPr>
        <p:txBody>
          <a:bodyPr vert="horz" wrap="square" lIns="0" tIns="0" rIns="65024" bIns="0" numCol="1" anchor="t" anchorCtr="0" compatLnSpc="1">
            <a:prstTxWarp prst="textNoShape">
              <a:avLst/>
            </a:prstTxWarp>
          </a:bodyPr>
          <a:lstStyle/>
          <a:p>
            <a:pPr eaLnBrk="1" hangingPunct="1"/>
            <a:r>
              <a:rPr lang="en-US" dirty="0">
                <a:solidFill>
                  <a:srgbClr val="0000CC"/>
                </a:solidFill>
              </a:rPr>
              <a:t>Reasoning</a:t>
            </a:r>
            <a:r>
              <a:rPr lang="en-US" dirty="0">
                <a:solidFill>
                  <a:schemeClr val="accent6">
                    <a:lumMod val="60000"/>
                    <a:lumOff val="40000"/>
                  </a:schemeClr>
                </a:solidFill>
              </a:rPr>
              <a:t> </a:t>
            </a:r>
            <a:r>
              <a:rPr lang="en-US" dirty="0">
                <a:solidFill>
                  <a:srgbClr val="0000CC"/>
                </a:solidFill>
              </a:rPr>
              <a:t>Orientations</a:t>
            </a:r>
          </a:p>
        </p:txBody>
      </p:sp>
      <p:pic>
        <p:nvPicPr>
          <p:cNvPr id="5" name="Picture 4">
            <a:extLst>
              <a:ext uri="{FF2B5EF4-FFF2-40B4-BE49-F238E27FC236}">
                <a16:creationId xmlns:a16="http://schemas.microsoft.com/office/drawing/2014/main" id="{989CE6B9-891D-4E2D-8C63-D750BC3E71E2}"/>
              </a:ext>
            </a:extLst>
          </p:cNvPr>
          <p:cNvPicPr>
            <a:picLocks noChangeAspect="1"/>
          </p:cNvPicPr>
          <p:nvPr/>
        </p:nvPicPr>
        <p:blipFill>
          <a:blip r:embed="rId6"/>
          <a:stretch>
            <a:fillRect/>
          </a:stretch>
        </p:blipFill>
        <p:spPr>
          <a:xfrm>
            <a:off x="2987041" y="3733801"/>
            <a:ext cx="2103413" cy="1554697"/>
          </a:xfrm>
          <a:prstGeom prst="rect">
            <a:avLst/>
          </a:prstGeom>
        </p:spPr>
      </p:pic>
      <p:sp>
        <p:nvSpPr>
          <p:cNvPr id="6" name="Arrow: Curved Down 5">
            <a:extLst>
              <a:ext uri="{FF2B5EF4-FFF2-40B4-BE49-F238E27FC236}">
                <a16:creationId xmlns:a16="http://schemas.microsoft.com/office/drawing/2014/main" id="{2FC02CC7-BD25-4EE1-9C5A-9228D3840B6C}"/>
              </a:ext>
            </a:extLst>
          </p:cNvPr>
          <p:cNvSpPr/>
          <p:nvPr/>
        </p:nvSpPr>
        <p:spPr bwMode="auto">
          <a:xfrm>
            <a:off x="1180769" y="2026920"/>
            <a:ext cx="3291840" cy="1767840"/>
          </a:xfrm>
          <a:prstGeom prst="curvedDownArrow">
            <a:avLst>
              <a:gd name="adj1" fmla="val 25000"/>
              <a:gd name="adj2" fmla="val 56067"/>
              <a:gd name="adj3" fmla="val 25000"/>
            </a:avLst>
          </a:prstGeom>
          <a:solidFill>
            <a:schemeClr val="accent6">
              <a:lumMod val="40000"/>
              <a:lumOff val="60000"/>
            </a:schemeClr>
          </a:solidFill>
          <a:ln w="12700" cap="flat" cmpd="sng" algn="ctr">
            <a:solidFill>
              <a:srgbClr val="000000"/>
            </a:solidFill>
            <a:prstDash val="solid"/>
            <a:round/>
            <a:headEnd type="none" w="med" len="med"/>
            <a:tailEnd type="none" w="med" len="med"/>
          </a:ln>
          <a:effectLst>
            <a:outerShdw blurRad="50800" dist="38100" dir="8100000" algn="tr" rotWithShape="0">
              <a:prstClr val="black">
                <a:alpha val="40000"/>
              </a:prstClr>
            </a:outerShdw>
          </a:effectLst>
        </p:spPr>
        <p:txBody>
          <a:bodyPr vert="horz" wrap="square" lIns="73152" tIns="36576" rIns="73152" bIns="36576" numCol="1" rtlCol="0" anchor="t" anchorCtr="0" compatLnSpc="1">
            <a:prstTxWarp prst="textNoShape">
              <a:avLst/>
            </a:prstTxWarp>
          </a:bodyPr>
          <a:lstStyle/>
          <a:p>
            <a:pPr defTabSz="731543"/>
            <a:endParaRPr lang="en-GB" sz="960" dirty="0">
              <a:latin typeface="+mn-lt"/>
              <a:ea typeface="ヒラギノ明朝 ProN W3" pitchFamily="-107" charset="-128"/>
              <a:cs typeface="ヒラギノ明朝 ProN W3" pitchFamily="-107" charset="-128"/>
              <a:sym typeface="Times New Roman" pitchFamily="-107" charset="0"/>
            </a:endParaRPr>
          </a:p>
        </p:txBody>
      </p:sp>
      <p:sp>
        <p:nvSpPr>
          <p:cNvPr id="9" name="Rectangle 8">
            <a:extLst>
              <a:ext uri="{FF2B5EF4-FFF2-40B4-BE49-F238E27FC236}">
                <a16:creationId xmlns:a16="http://schemas.microsoft.com/office/drawing/2014/main" id="{096159B0-7422-469C-ABE2-6F74211F6248}"/>
              </a:ext>
            </a:extLst>
          </p:cNvPr>
          <p:cNvSpPr/>
          <p:nvPr/>
        </p:nvSpPr>
        <p:spPr>
          <a:xfrm>
            <a:off x="954268" y="4038601"/>
            <a:ext cx="2549031" cy="960263"/>
          </a:xfrm>
          <a:prstGeom prst="rect">
            <a:avLst/>
          </a:prstGeom>
          <a:noFill/>
        </p:spPr>
        <p:txBody>
          <a:bodyPr wrap="none" lIns="73152" tIns="36576" rIns="73152" bIns="36576">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2880" b="1" dirty="0">
                <a:ln/>
                <a:solidFill>
                  <a:schemeClr val="accent6">
                    <a:lumMod val="60000"/>
                    <a:lumOff val="40000"/>
                  </a:schemeClr>
                </a:solidFill>
                <a:latin typeface="+mn-lt"/>
              </a:rPr>
              <a:t>How did I get </a:t>
            </a:r>
          </a:p>
          <a:p>
            <a:pPr algn="ctr"/>
            <a:r>
              <a:rPr lang="en-US" sz="2880" b="1" dirty="0">
                <a:ln/>
                <a:solidFill>
                  <a:schemeClr val="accent6">
                    <a:lumMod val="60000"/>
                    <a:lumOff val="40000"/>
                  </a:schemeClr>
                </a:solidFill>
                <a:latin typeface="+mn-lt"/>
              </a:rPr>
              <a:t>into it?</a:t>
            </a:r>
          </a:p>
        </p:txBody>
      </p:sp>
      <p:sp>
        <p:nvSpPr>
          <p:cNvPr id="11" name="Rectangle 10">
            <a:extLst>
              <a:ext uri="{FF2B5EF4-FFF2-40B4-BE49-F238E27FC236}">
                <a16:creationId xmlns:a16="http://schemas.microsoft.com/office/drawing/2014/main" id="{C677F0AE-E652-4400-977F-4A433E767A2A}"/>
              </a:ext>
            </a:extLst>
          </p:cNvPr>
          <p:cNvSpPr/>
          <p:nvPr/>
        </p:nvSpPr>
        <p:spPr>
          <a:xfrm>
            <a:off x="3658957" y="5124066"/>
            <a:ext cx="1627305" cy="517065"/>
          </a:xfrm>
          <a:prstGeom prst="rect">
            <a:avLst/>
          </a:prstGeom>
          <a:noFill/>
        </p:spPr>
        <p:txBody>
          <a:bodyPr wrap="none" lIns="73152" tIns="36576" rIns="73152" bIns="36576">
            <a:spAutoFit/>
          </a:bodyPr>
          <a:lstStyle/>
          <a:p>
            <a:pPr algn="ctr"/>
            <a:r>
              <a:rPr lang="en-US" sz="288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mn-lt"/>
              </a:rPr>
              <a:t>Problem</a:t>
            </a:r>
          </a:p>
        </p:txBody>
      </p:sp>
      <p:sp>
        <p:nvSpPr>
          <p:cNvPr id="12" name="Rectangle 2">
            <a:extLst>
              <a:ext uri="{FF2B5EF4-FFF2-40B4-BE49-F238E27FC236}">
                <a16:creationId xmlns:a16="http://schemas.microsoft.com/office/drawing/2014/main" id="{1501C6B0-2051-419E-BE6D-63C35DAA467E}"/>
              </a:ext>
            </a:extLst>
          </p:cNvPr>
          <p:cNvSpPr txBox="1">
            <a:spLocks noChangeArrowheads="1"/>
          </p:cNvSpPr>
          <p:nvPr/>
        </p:nvSpPr>
        <p:spPr>
          <a:xfrm>
            <a:off x="3581400" y="1148908"/>
            <a:ext cx="3743945" cy="1280160"/>
          </a:xfrm>
          <a:prstGeom prst="rect">
            <a:avLst/>
          </a:prstGeom>
        </p:spPr>
        <p:txBody>
          <a:bodyPr rIns="65024"/>
          <a:lstStyle>
            <a:lvl1pPr marL="382588" indent="-342900" algn="l" rtl="0" eaLnBrk="0" fontAlgn="base" hangingPunct="0">
              <a:spcBef>
                <a:spcPts val="700"/>
              </a:spcBef>
              <a:spcAft>
                <a:spcPct val="0"/>
              </a:spcAft>
              <a:buClr>
                <a:srgbClr val="000000"/>
              </a:buClr>
              <a:buSzPct val="100000"/>
              <a:buFont typeface="Arial" charset="0"/>
              <a:buChar char="•"/>
              <a:defRPr sz="3200" b="1">
                <a:solidFill>
                  <a:schemeClr val="tx1"/>
                </a:solidFill>
                <a:latin typeface="+mn-lt"/>
                <a:ea typeface="+mn-ea"/>
                <a:cs typeface="+mn-cs"/>
                <a:sym typeface="Arial" charset="0"/>
              </a:defRPr>
            </a:lvl1pPr>
            <a:lvl2pPr marL="681038" indent="-285750" algn="l" rtl="0" eaLnBrk="0" fontAlgn="base" hangingPunct="0">
              <a:spcBef>
                <a:spcPts val="600"/>
              </a:spcBef>
              <a:spcAft>
                <a:spcPct val="0"/>
              </a:spcAft>
              <a:buClr>
                <a:srgbClr val="000000"/>
              </a:buClr>
              <a:buSzPct val="100000"/>
              <a:buFont typeface="Arial" charset="0"/>
              <a:buChar char="–"/>
              <a:defRPr sz="2800" b="1">
                <a:solidFill>
                  <a:schemeClr val="tx1"/>
                </a:solidFill>
                <a:latin typeface="+mn-lt"/>
                <a:ea typeface="+mn-ea"/>
                <a:cs typeface="+mn-cs"/>
                <a:sym typeface="Arial" charset="0"/>
              </a:defRPr>
            </a:lvl2pPr>
            <a:lvl3pPr marL="1081088" indent="-228600" algn="l" rtl="0" eaLnBrk="0" fontAlgn="base" hangingPunct="0">
              <a:spcBef>
                <a:spcPts val="600"/>
              </a:spcBef>
              <a:spcAft>
                <a:spcPct val="0"/>
              </a:spcAft>
              <a:buClr>
                <a:srgbClr val="000000"/>
              </a:buClr>
              <a:buSzPct val="100000"/>
              <a:buFont typeface="Arial" charset="0"/>
              <a:buChar char="•"/>
              <a:defRPr sz="2400" b="1">
                <a:solidFill>
                  <a:schemeClr val="tx1"/>
                </a:solidFill>
                <a:latin typeface="+mn-lt"/>
                <a:ea typeface="+mn-ea"/>
                <a:cs typeface="+mn-cs"/>
                <a:sym typeface="Arial" charset="0"/>
              </a:defRPr>
            </a:lvl3pPr>
            <a:lvl4pPr marL="1538288" indent="-228600" algn="l" rtl="0" eaLnBrk="0" fontAlgn="base" hangingPunct="0">
              <a:spcBef>
                <a:spcPts val="500"/>
              </a:spcBef>
              <a:spcAft>
                <a:spcPct val="0"/>
              </a:spcAft>
              <a:buClr>
                <a:srgbClr val="000000"/>
              </a:buClr>
              <a:buSzPct val="100000"/>
              <a:buFont typeface="Arial" charset="0"/>
              <a:buChar char="–"/>
              <a:defRPr sz="2000" b="1">
                <a:solidFill>
                  <a:schemeClr val="tx1"/>
                </a:solidFill>
                <a:latin typeface="+mn-lt"/>
                <a:ea typeface="+mn-ea"/>
                <a:cs typeface="+mn-cs"/>
                <a:sym typeface="Arial" charset="0"/>
              </a:defRPr>
            </a:lvl4pPr>
            <a:lvl5pPr marL="1766888" indent="0" algn="l" rtl="0" eaLnBrk="0" fontAlgn="base" hangingPunct="0">
              <a:spcBef>
                <a:spcPts val="500"/>
              </a:spcBef>
              <a:spcAft>
                <a:spcPct val="0"/>
              </a:spcAft>
              <a:buClr>
                <a:srgbClr val="000000"/>
              </a:buClr>
              <a:buSzPct val="100000"/>
              <a:buFont typeface="Arial" charset="0"/>
              <a:buNone/>
              <a:defRPr sz="2000" b="1">
                <a:solidFill>
                  <a:schemeClr val="tx1"/>
                </a:solidFill>
                <a:latin typeface="+mn-lt"/>
                <a:ea typeface="+mn-ea"/>
                <a:cs typeface="+mn-cs"/>
                <a:sym typeface="Arial" charset="0"/>
              </a:defRPr>
            </a:lvl5pPr>
            <a:lvl6pPr marL="2452688" indent="-228600" algn="l" rtl="0" fontAlgn="base">
              <a:spcBef>
                <a:spcPts val="500"/>
              </a:spcBef>
              <a:spcAft>
                <a:spcPct val="0"/>
              </a:spcAft>
              <a:buClr>
                <a:srgbClr val="000000"/>
              </a:buClr>
              <a:buSzPct val="100000"/>
              <a:buFont typeface="Arial" pitchFamily="-107" charset="0"/>
              <a:buChar char="»"/>
              <a:defRPr sz="2000" b="1">
                <a:solidFill>
                  <a:schemeClr val="tx1"/>
                </a:solidFill>
                <a:latin typeface="+mn-lt"/>
                <a:ea typeface="+mn-ea"/>
                <a:cs typeface="+mn-cs"/>
                <a:sym typeface="Arial" pitchFamily="-107" charset="0"/>
              </a:defRPr>
            </a:lvl6pPr>
            <a:lvl7pPr marL="2909888" indent="-228600" algn="l" rtl="0" fontAlgn="base">
              <a:spcBef>
                <a:spcPts val="500"/>
              </a:spcBef>
              <a:spcAft>
                <a:spcPct val="0"/>
              </a:spcAft>
              <a:buClr>
                <a:srgbClr val="000000"/>
              </a:buClr>
              <a:buSzPct val="100000"/>
              <a:buFont typeface="Arial" pitchFamily="-107" charset="0"/>
              <a:buChar char="»"/>
              <a:defRPr sz="2000" b="1">
                <a:solidFill>
                  <a:schemeClr val="tx1"/>
                </a:solidFill>
                <a:latin typeface="+mn-lt"/>
                <a:ea typeface="+mn-ea"/>
                <a:cs typeface="+mn-cs"/>
                <a:sym typeface="Arial" pitchFamily="-107" charset="0"/>
              </a:defRPr>
            </a:lvl7pPr>
            <a:lvl8pPr marL="3367088" indent="-228600" algn="l" rtl="0" fontAlgn="base">
              <a:spcBef>
                <a:spcPts val="500"/>
              </a:spcBef>
              <a:spcAft>
                <a:spcPct val="0"/>
              </a:spcAft>
              <a:buClr>
                <a:srgbClr val="000000"/>
              </a:buClr>
              <a:buSzPct val="100000"/>
              <a:buFont typeface="Arial" pitchFamily="-107" charset="0"/>
              <a:buChar char="»"/>
              <a:defRPr sz="2000" b="1">
                <a:solidFill>
                  <a:schemeClr val="tx1"/>
                </a:solidFill>
                <a:latin typeface="+mn-lt"/>
                <a:ea typeface="+mn-ea"/>
                <a:cs typeface="+mn-cs"/>
                <a:sym typeface="Arial" pitchFamily="-107" charset="0"/>
              </a:defRPr>
            </a:lvl8pPr>
            <a:lvl9pPr marL="3824288" indent="-228600" algn="l" rtl="0" fontAlgn="base">
              <a:spcBef>
                <a:spcPts val="500"/>
              </a:spcBef>
              <a:spcAft>
                <a:spcPct val="0"/>
              </a:spcAft>
              <a:buClr>
                <a:srgbClr val="000000"/>
              </a:buClr>
              <a:buSzPct val="100000"/>
              <a:buFont typeface="Arial" pitchFamily="-107" charset="0"/>
              <a:buChar char="»"/>
              <a:defRPr sz="2000" b="1">
                <a:solidFill>
                  <a:schemeClr val="tx1"/>
                </a:solidFill>
                <a:latin typeface="+mn-lt"/>
                <a:ea typeface="+mn-ea"/>
                <a:cs typeface="+mn-cs"/>
                <a:sym typeface="Arial" pitchFamily="-107" charset="0"/>
              </a:defRPr>
            </a:lvl9pPr>
          </a:lstStyle>
          <a:p>
            <a:pPr eaLnBrk="1" hangingPunct="1">
              <a:lnSpc>
                <a:spcPct val="110000"/>
              </a:lnSpc>
              <a:buFont typeface="Arial" charset="0"/>
              <a:buNone/>
            </a:pPr>
            <a:r>
              <a:rPr lang="en-US" sz="1800" i="1" kern="0" dirty="0">
                <a:solidFill>
                  <a:srgbClr val="0000CC"/>
                </a:solidFill>
              </a:rPr>
              <a:t>Causal reasoning:</a:t>
            </a:r>
            <a:r>
              <a:rPr lang="en-US" sz="1800" kern="0" dirty="0">
                <a:solidFill>
                  <a:srgbClr val="0000CC"/>
                </a:solidFill>
              </a:rPr>
              <a:t>  </a:t>
            </a:r>
          </a:p>
          <a:p>
            <a:pPr eaLnBrk="1" hangingPunct="1">
              <a:lnSpc>
                <a:spcPct val="110000"/>
              </a:lnSpc>
              <a:buFont typeface="Arial" charset="0"/>
              <a:buNone/>
            </a:pPr>
            <a:r>
              <a:rPr lang="en-US" sz="1500" kern="0" dirty="0"/>
              <a:t>	Determining what actually happened that created the problem</a:t>
            </a:r>
          </a:p>
        </p:txBody>
      </p:sp>
      <p:sp>
        <p:nvSpPr>
          <p:cNvPr id="14" name="TextBox 13">
            <a:extLst>
              <a:ext uri="{FF2B5EF4-FFF2-40B4-BE49-F238E27FC236}">
                <a16:creationId xmlns:a16="http://schemas.microsoft.com/office/drawing/2014/main" id="{3C307349-A31A-4175-A100-3D5C04897214}"/>
              </a:ext>
            </a:extLst>
          </p:cNvPr>
          <p:cNvSpPr txBox="1"/>
          <p:nvPr/>
        </p:nvSpPr>
        <p:spPr>
          <a:xfrm>
            <a:off x="4671393" y="2609807"/>
            <a:ext cx="3880093" cy="894540"/>
          </a:xfrm>
          <a:prstGeom prst="rect">
            <a:avLst/>
          </a:prstGeom>
        </p:spPr>
        <p:txBody>
          <a:bodyPr wrap="square">
            <a:spAutoFit/>
          </a:bodyPr>
          <a:lstStyle>
            <a:defPPr>
              <a:defRPr lang="en-US"/>
            </a:defPPr>
            <a:lvl1pPr marL="42335">
              <a:lnSpc>
                <a:spcPct val="110000"/>
              </a:lnSpc>
              <a:spcBef>
                <a:spcPts val="747"/>
              </a:spcBef>
              <a:buClr>
                <a:srgbClr val="000000"/>
              </a:buClr>
              <a:buSzPct val="100000"/>
              <a:defRPr sz="1920" i="1"/>
            </a:lvl1pPr>
          </a:lstStyle>
          <a:p>
            <a:r>
              <a:rPr lang="en-US" sz="1440" b="1" dirty="0">
                <a:latin typeface="+mn-lt"/>
              </a:rPr>
              <a:t>Reasoning Lens: </a:t>
            </a:r>
          </a:p>
          <a:p>
            <a:r>
              <a:rPr lang="en-US" sz="1440" b="1" dirty="0">
                <a:latin typeface="+mn-lt"/>
              </a:rPr>
              <a:t>How did the event happen this way, this time?</a:t>
            </a:r>
          </a:p>
        </p:txBody>
      </p:sp>
      <p:sp>
        <p:nvSpPr>
          <p:cNvPr id="17" name="Rectangle 16">
            <a:extLst>
              <a:ext uri="{FF2B5EF4-FFF2-40B4-BE49-F238E27FC236}">
                <a16:creationId xmlns:a16="http://schemas.microsoft.com/office/drawing/2014/main" id="{4BA1847E-0BD7-4E5B-8DA1-353F016EA66B}"/>
              </a:ext>
            </a:extLst>
          </p:cNvPr>
          <p:cNvSpPr/>
          <p:nvPr/>
        </p:nvSpPr>
        <p:spPr>
          <a:xfrm>
            <a:off x="5219609" y="3955340"/>
            <a:ext cx="3895263" cy="1369286"/>
          </a:xfrm>
          <a:prstGeom prst="rect">
            <a:avLst/>
          </a:prstGeom>
        </p:spPr>
        <p:txBody>
          <a:bodyPr wrap="square">
            <a:spAutoFit/>
          </a:bodyPr>
          <a:lstStyle/>
          <a:p>
            <a:pPr marL="31751">
              <a:lnSpc>
                <a:spcPct val="110000"/>
              </a:lnSpc>
              <a:spcBef>
                <a:spcPts val="560"/>
              </a:spcBef>
              <a:buClr>
                <a:srgbClr val="000000"/>
              </a:buClr>
              <a:buSzPct val="100000"/>
            </a:pPr>
            <a:r>
              <a:rPr lang="en-US" sz="1440" b="1" i="1" dirty="0">
                <a:latin typeface="+mn-lt"/>
                <a:sym typeface="Arial" charset="0"/>
              </a:rPr>
              <a:t>Outcome: </a:t>
            </a:r>
          </a:p>
          <a:p>
            <a:pPr marL="306080" indent="-274328">
              <a:lnSpc>
                <a:spcPct val="110000"/>
              </a:lnSpc>
              <a:spcBef>
                <a:spcPts val="560"/>
              </a:spcBef>
              <a:buClr>
                <a:srgbClr val="000000"/>
              </a:buClr>
              <a:buSzPct val="100000"/>
              <a:buFont typeface="Arial" panose="020B0604020202020204" pitchFamily="34" charset="0"/>
              <a:buChar char="•"/>
            </a:pPr>
            <a:r>
              <a:rPr lang="en-US" sz="1440" b="1" i="1" dirty="0">
                <a:latin typeface="+mn-lt"/>
                <a:sym typeface="Arial" charset="0"/>
              </a:rPr>
              <a:t>An understanding of how the individuals and the performance system worked during this event to create this specific outcome</a:t>
            </a:r>
          </a:p>
        </p:txBody>
      </p:sp>
      <p:pic>
        <p:nvPicPr>
          <p:cNvPr id="15" name="Audio 14">
            <a:hlinkClick r:id="" action="ppaction://media"/>
            <a:extLst>
              <a:ext uri="{FF2B5EF4-FFF2-40B4-BE49-F238E27FC236}">
                <a16:creationId xmlns:a16="http://schemas.microsoft.com/office/drawing/2014/main" id="{5FBB4F45-9774-43E3-84C2-10C98AF5612F}"/>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917877629"/>
      </p:ext>
    </p:extLst>
  </p:cSld>
  <p:clrMapOvr>
    <a:masterClrMapping/>
  </p:clrMapOvr>
  <p:transition advTm="3926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1+#ppt_w/2"/>
                                          </p:val>
                                        </p:tav>
                                        <p:tav tm="100000">
                                          <p:val>
                                            <p:strVal val="#ppt_x"/>
                                          </p:val>
                                        </p:tav>
                                      </p:tavLst>
                                    </p:anim>
                                    <p:anim calcmode="lin" valueType="num">
                                      <p:cBhvr additive="base">
                                        <p:cTn id="26"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1+#ppt_w/2"/>
                                          </p:val>
                                        </p:tav>
                                        <p:tav tm="100000">
                                          <p:val>
                                            <p:strVal val="#ppt_x"/>
                                          </p:val>
                                        </p:tav>
                                      </p:tavLst>
                                    </p:anim>
                                    <p:anim calcmode="lin" valueType="num">
                                      <p:cBhvr additive="base">
                                        <p:cTn id="32"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3" fill="hold" display="0">
                  <p:stCondLst>
                    <p:cond delay="indefinite"/>
                  </p:stCondLst>
                  <p:endCondLst>
                    <p:cond evt="onStopAudio" delay="0">
                      <p:tgtEl>
                        <p:sldTgt/>
                      </p:tgtEl>
                    </p:cond>
                  </p:endCondLst>
                </p:cTn>
                <p:tgtEl>
                  <p:spTgt spid="15"/>
                </p:tgtEl>
              </p:cMediaNode>
            </p:audio>
          </p:childTnLst>
        </p:cTn>
      </p:par>
    </p:tnLst>
    <p:bldLst>
      <p:bldP spid="6" grpId="0" animBg="1"/>
      <p:bldP spid="9" grpId="0"/>
      <p:bldP spid="12" grpId="0"/>
      <p:bldP spid="14" grpId="0"/>
      <p:bldP spid="1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1"/>
          <p:cNvSpPr>
            <a:spLocks noGrp="1" noChangeArrowheads="1"/>
          </p:cNvSpPr>
          <p:nvPr>
            <p:ph type="title" idx="4294967295"/>
          </p:nvPr>
        </p:nvSpPr>
        <p:spPr>
          <a:xfrm>
            <a:off x="725978" y="1371600"/>
            <a:ext cx="7772400" cy="685800"/>
          </a:xfrm>
        </p:spPr>
        <p:txBody>
          <a:bodyPr rIns="81279"/>
          <a:lstStyle/>
          <a:p>
            <a:pPr eaLnBrk="1" hangingPunct="1"/>
            <a:r>
              <a:rPr lang="en-US" sz="2800" dirty="0">
                <a:solidFill>
                  <a:srgbClr val="0000CC"/>
                </a:solidFill>
              </a:rPr>
              <a:t>Incident Example</a:t>
            </a:r>
          </a:p>
        </p:txBody>
      </p:sp>
      <p:sp>
        <p:nvSpPr>
          <p:cNvPr id="13315" name="Rectangle 2"/>
          <p:cNvSpPr>
            <a:spLocks noGrp="1" noChangeArrowheads="1"/>
          </p:cNvSpPr>
          <p:nvPr>
            <p:ph type="body" idx="4294967295"/>
          </p:nvPr>
        </p:nvSpPr>
        <p:spPr>
          <a:xfrm>
            <a:off x="660862" y="2286000"/>
            <a:ext cx="7772400" cy="3886200"/>
          </a:xfrm>
        </p:spPr>
        <p:txBody>
          <a:bodyPr rIns="81279"/>
          <a:lstStyle/>
          <a:p>
            <a:pPr marL="385763" indent="-346075" eaLnBrk="1" hangingPunct="1">
              <a:lnSpc>
                <a:spcPct val="110000"/>
              </a:lnSpc>
              <a:buFontTx/>
              <a:buNone/>
            </a:pPr>
            <a:r>
              <a:rPr lang="en-GB" sz="2000" dirty="0"/>
              <a:t>	A flange gasket on a flow control valve in a line containing caustic liquid failed, leading to a release of the caustic material. An operator needed to take a routine water sample in the same area. He was walking past the line at the precise time that the gasket failed. The valve was mounted vertically in a line at about five feet above grade, putting it at eye level for the operator. The spray of liquid from the valve when the gasket failed struck the operator in the face. The operator was rushed to an eye wash area by a fellow worker and then taken by ambulance to the hospital afterwards. The injury was a recordable incident.</a:t>
            </a:r>
          </a:p>
          <a:p>
            <a:pPr marL="385763" indent="-346075" eaLnBrk="1" hangingPunct="1">
              <a:lnSpc>
                <a:spcPct val="110000"/>
              </a:lnSpc>
              <a:buFontTx/>
              <a:buNone/>
            </a:pPr>
            <a:endParaRPr lang="en-US" sz="2000" dirty="0"/>
          </a:p>
        </p:txBody>
      </p:sp>
      <p:sp>
        <p:nvSpPr>
          <p:cNvPr id="4" name="Rectangle 1">
            <a:extLst>
              <a:ext uri="{FF2B5EF4-FFF2-40B4-BE49-F238E27FC236}">
                <a16:creationId xmlns:a16="http://schemas.microsoft.com/office/drawing/2014/main" id="{B0F76F03-07F9-401F-A2CB-321A949E6848}"/>
              </a:ext>
            </a:extLst>
          </p:cNvPr>
          <p:cNvSpPr txBox="1">
            <a:spLocks noChangeArrowheads="1"/>
          </p:cNvSpPr>
          <p:nvPr/>
        </p:nvSpPr>
        <p:spPr bwMode="auto">
          <a:xfrm>
            <a:off x="152400" y="381000"/>
            <a:ext cx="8839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c="http://schemas.openxmlformats.org/markup-compatibility/2006" xmlns:mv="urn:schemas-microsoft-com:mac:vml" xmlns:ma14="http://schemas.microsoft.com/office/mac/drawingml/2011/main" xmlns="" val="1"/>
            </a:ext>
          </a:extLst>
        </p:spPr>
        <p:txBody>
          <a:bodyPr vert="horz" wrap="square" lIns="50800" tIns="50800" rIns="81279" bIns="50800" numCol="1" anchor="ctr" anchorCtr="0" compatLnSpc="1">
            <a:prstTxWarp prst="textNoShape">
              <a:avLst/>
            </a:prstTxWarp>
          </a:bodyPr>
          <a:lstStyle>
            <a:lvl1pPr marL="39688" indent="-39688" algn="ctr" rtl="0" eaLnBrk="0" fontAlgn="base" hangingPunct="0">
              <a:spcBef>
                <a:spcPct val="0"/>
              </a:spcBef>
              <a:spcAft>
                <a:spcPct val="0"/>
              </a:spcAft>
              <a:defRPr sz="3600" b="1">
                <a:solidFill>
                  <a:schemeClr val="tx1"/>
                </a:solidFill>
                <a:latin typeface="+mj-lt"/>
                <a:ea typeface="+mj-ea"/>
                <a:cs typeface="+mj-cs"/>
                <a:sym typeface="Arial" charset="0"/>
              </a:defRPr>
            </a:lvl1pPr>
            <a:lvl2pPr marL="39688" indent="-39688" algn="ctr" rtl="0" eaLnBrk="0" fontAlgn="base" hangingPunct="0">
              <a:spcBef>
                <a:spcPct val="0"/>
              </a:spcBef>
              <a:spcAft>
                <a:spcPct val="0"/>
              </a:spcAft>
              <a:defRPr sz="3600" b="1">
                <a:solidFill>
                  <a:schemeClr val="tx1"/>
                </a:solidFill>
                <a:latin typeface="Arial" pitchFamily="-107" charset="0"/>
                <a:ea typeface="ヒラギノ角ゴ ProN W6" pitchFamily="-107" charset="-128"/>
                <a:cs typeface="ヒラギノ角ゴ ProN W6" pitchFamily="-107" charset="-128"/>
                <a:sym typeface="Arial" charset="0"/>
              </a:defRPr>
            </a:lvl2pPr>
            <a:lvl3pPr marL="39688" indent="-39688" algn="ctr" rtl="0" eaLnBrk="0" fontAlgn="base" hangingPunct="0">
              <a:spcBef>
                <a:spcPct val="0"/>
              </a:spcBef>
              <a:spcAft>
                <a:spcPct val="0"/>
              </a:spcAft>
              <a:defRPr sz="3600" b="1">
                <a:solidFill>
                  <a:schemeClr val="tx1"/>
                </a:solidFill>
                <a:latin typeface="Arial" pitchFamily="-107" charset="0"/>
                <a:ea typeface="ヒラギノ角ゴ ProN W6" pitchFamily="-107" charset="-128"/>
                <a:cs typeface="ヒラギノ角ゴ ProN W6" pitchFamily="-107" charset="-128"/>
                <a:sym typeface="Arial" charset="0"/>
              </a:defRPr>
            </a:lvl3pPr>
            <a:lvl4pPr marL="39688" indent="-39688" algn="ctr" rtl="0" eaLnBrk="0" fontAlgn="base" hangingPunct="0">
              <a:spcBef>
                <a:spcPct val="0"/>
              </a:spcBef>
              <a:spcAft>
                <a:spcPct val="0"/>
              </a:spcAft>
              <a:defRPr sz="3600" b="1">
                <a:solidFill>
                  <a:schemeClr val="tx1"/>
                </a:solidFill>
                <a:latin typeface="Arial" pitchFamily="-107" charset="0"/>
                <a:ea typeface="ヒラギノ角ゴ ProN W6" pitchFamily="-107" charset="-128"/>
                <a:cs typeface="ヒラギノ角ゴ ProN W6" pitchFamily="-107" charset="-128"/>
                <a:sym typeface="Arial" charset="0"/>
              </a:defRPr>
            </a:lvl4pPr>
            <a:lvl5pPr marL="39688" indent="-39688" algn="ctr" rtl="0" eaLnBrk="0" fontAlgn="base" hangingPunct="0">
              <a:spcBef>
                <a:spcPct val="0"/>
              </a:spcBef>
              <a:spcAft>
                <a:spcPct val="0"/>
              </a:spcAft>
              <a:defRPr sz="3600" b="1">
                <a:solidFill>
                  <a:schemeClr val="tx1"/>
                </a:solidFill>
                <a:latin typeface="Arial" pitchFamily="-107" charset="0"/>
                <a:ea typeface="ヒラギノ角ゴ ProN W6" pitchFamily="-107" charset="-128"/>
                <a:cs typeface="ヒラギノ角ゴ ProN W6" pitchFamily="-107" charset="-128"/>
                <a:sym typeface="Arial" charset="0"/>
              </a:defRPr>
            </a:lvl5pPr>
            <a:lvl6pPr marL="496888" algn="ctr" rtl="0" fontAlgn="base">
              <a:spcBef>
                <a:spcPct val="0"/>
              </a:spcBef>
              <a:spcAft>
                <a:spcPct val="0"/>
              </a:spcAft>
              <a:defRPr sz="3600" b="1">
                <a:solidFill>
                  <a:schemeClr val="tx1"/>
                </a:solidFill>
                <a:latin typeface="Arial" pitchFamily="-107" charset="0"/>
                <a:ea typeface="ヒラギノ角ゴ ProN W6" pitchFamily="-107" charset="-128"/>
                <a:cs typeface="ヒラギノ角ゴ ProN W6" pitchFamily="-107" charset="-128"/>
                <a:sym typeface="Arial" pitchFamily="-107" charset="0"/>
              </a:defRPr>
            </a:lvl6pPr>
            <a:lvl7pPr marL="954088" algn="ctr" rtl="0" fontAlgn="base">
              <a:spcBef>
                <a:spcPct val="0"/>
              </a:spcBef>
              <a:spcAft>
                <a:spcPct val="0"/>
              </a:spcAft>
              <a:defRPr sz="3600" b="1">
                <a:solidFill>
                  <a:schemeClr val="tx1"/>
                </a:solidFill>
                <a:latin typeface="Arial" pitchFamily="-107" charset="0"/>
                <a:ea typeface="ヒラギノ角ゴ ProN W6" pitchFamily="-107" charset="-128"/>
                <a:cs typeface="ヒラギノ角ゴ ProN W6" pitchFamily="-107" charset="-128"/>
                <a:sym typeface="Arial" pitchFamily="-107" charset="0"/>
              </a:defRPr>
            </a:lvl7pPr>
            <a:lvl8pPr marL="1411288" algn="ctr" rtl="0" fontAlgn="base">
              <a:spcBef>
                <a:spcPct val="0"/>
              </a:spcBef>
              <a:spcAft>
                <a:spcPct val="0"/>
              </a:spcAft>
              <a:defRPr sz="3600" b="1">
                <a:solidFill>
                  <a:schemeClr val="tx1"/>
                </a:solidFill>
                <a:latin typeface="Arial" pitchFamily="-107" charset="0"/>
                <a:ea typeface="ヒラギノ角ゴ ProN W6" pitchFamily="-107" charset="-128"/>
                <a:cs typeface="ヒラギノ角ゴ ProN W6" pitchFamily="-107" charset="-128"/>
                <a:sym typeface="Arial" pitchFamily="-107" charset="0"/>
              </a:defRPr>
            </a:lvl8pPr>
            <a:lvl9pPr marL="1868488" algn="ctr" rtl="0" fontAlgn="base">
              <a:spcBef>
                <a:spcPct val="0"/>
              </a:spcBef>
              <a:spcAft>
                <a:spcPct val="0"/>
              </a:spcAft>
              <a:defRPr sz="3600" b="1">
                <a:solidFill>
                  <a:schemeClr val="tx1"/>
                </a:solidFill>
                <a:latin typeface="Arial" pitchFamily="-107" charset="0"/>
                <a:ea typeface="ヒラギノ角ゴ ProN W6" pitchFamily="-107" charset="-128"/>
                <a:cs typeface="ヒラギノ角ゴ ProN W6" pitchFamily="-107" charset="-128"/>
                <a:sym typeface="Arial" pitchFamily="-107" charset="0"/>
              </a:defRPr>
            </a:lvl9pPr>
          </a:lstStyle>
          <a:p>
            <a:pPr eaLnBrk="1" hangingPunct="1"/>
            <a:r>
              <a:rPr lang="en-US" kern="0" dirty="0">
                <a:solidFill>
                  <a:srgbClr val="0000CC"/>
                </a:solidFill>
              </a:rPr>
              <a:t>Recognizing Reasoning Orientations</a:t>
            </a:r>
          </a:p>
        </p:txBody>
      </p:sp>
      <p:pic>
        <p:nvPicPr>
          <p:cNvPr id="8" name="Audio 7">
            <a:hlinkClick r:id="" action="ppaction://media"/>
            <a:extLst>
              <a:ext uri="{FF2B5EF4-FFF2-40B4-BE49-F238E27FC236}">
                <a16:creationId xmlns:a16="http://schemas.microsoft.com/office/drawing/2014/main" id="{8DED4DE0-7BE6-49AE-AFC0-286041B529D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987692463"/>
      </p:ext>
    </p:extLst>
  </p:cSld>
  <p:clrMapOvr>
    <a:masterClrMapping/>
  </p:clrMapOvr>
  <p:transition advTm="5100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4"/>
</p:tagLst>
</file>

<file path=ppt/tags/tag2.xml><?xml version="1.0" encoding="utf-8"?>
<p:tagLst xmlns:a="http://schemas.openxmlformats.org/drawingml/2006/main" xmlns:r="http://schemas.openxmlformats.org/officeDocument/2006/relationships" xmlns:p="http://schemas.openxmlformats.org/presentationml/2006/main">
  <p:tag name="TIMING" val="|2.4|1.4|1.2|3.9|8"/>
</p:tagLst>
</file>

<file path=ppt/tags/tag3.xml><?xml version="1.0" encoding="utf-8"?>
<p:tagLst xmlns:a="http://schemas.openxmlformats.org/drawingml/2006/main" xmlns:r="http://schemas.openxmlformats.org/officeDocument/2006/relationships" xmlns:p="http://schemas.openxmlformats.org/presentationml/2006/main">
  <p:tag name="TIMING" val="|9.6|9.5"/>
</p:tagLst>
</file>

<file path=ppt/tags/tag4.xml><?xml version="1.0" encoding="utf-8"?>
<p:tagLst xmlns:a="http://schemas.openxmlformats.org/drawingml/2006/main" xmlns:r="http://schemas.openxmlformats.org/officeDocument/2006/relationships" xmlns:p="http://schemas.openxmlformats.org/presentationml/2006/main">
  <p:tag name="TIMING" val="|7|1.9|1.2|2.5|1|5.9|6.3"/>
</p:tagLst>
</file>

<file path=ppt/tags/tag5.xml><?xml version="1.0" encoding="utf-8"?>
<p:tagLst xmlns:a="http://schemas.openxmlformats.org/drawingml/2006/main" xmlns:r="http://schemas.openxmlformats.org/officeDocument/2006/relationships" xmlns:p="http://schemas.openxmlformats.org/presentationml/2006/main">
  <p:tag name="TIMING" val="|4.9|6.6|10.7|42.3"/>
</p:tagLst>
</file>

<file path=ppt/tags/tag6.xml><?xml version="1.0" encoding="utf-8"?>
<p:tagLst xmlns:a="http://schemas.openxmlformats.org/drawingml/2006/main" xmlns:r="http://schemas.openxmlformats.org/officeDocument/2006/relationships" xmlns:p="http://schemas.openxmlformats.org/presentationml/2006/main">
  <p:tag name="TIMING" val="|4.9|8.3|7.5|17.5"/>
</p:tagLst>
</file>

<file path=ppt/tags/tag7.xml><?xml version="1.0" encoding="utf-8"?>
<p:tagLst xmlns:a="http://schemas.openxmlformats.org/drawingml/2006/main" xmlns:r="http://schemas.openxmlformats.org/officeDocument/2006/relationships" xmlns:p="http://schemas.openxmlformats.org/presentationml/2006/main">
  <p:tag name="TIMING" val="|5.4|2.9|4.6|12.9"/>
</p:tagLst>
</file>

<file path=ppt/tags/tag8.xml><?xml version="1.0" encoding="utf-8"?>
<p:tagLst xmlns:a="http://schemas.openxmlformats.org/drawingml/2006/main" xmlns:r="http://schemas.openxmlformats.org/officeDocument/2006/relationships" xmlns:p="http://schemas.openxmlformats.org/presentationml/2006/main">
  <p:tag name="TIMING" val="|19.1|8.6|25.2|15.4|26.2|7.5|21.9|29.2|8.6|14.2|20.9|43.5|20.2|10.8|4.3|7.4"/>
</p:tagLst>
</file>

<file path=ppt/theme/theme1.xml><?xml version="1.0" encoding="utf-8"?>
<a:theme xmlns:a="http://schemas.openxmlformats.org/drawingml/2006/main" name="Title &amp; Bullets">
  <a:themeElements>
    <a:clrScheme name="Codex">
      <a:dk1>
        <a:sysClr val="windowText" lastClr="000000"/>
      </a:dk1>
      <a:lt1>
        <a:sysClr val="window" lastClr="FFFFFF"/>
      </a:lt1>
      <a:dk2>
        <a:srgbClr val="59564B"/>
      </a:dk2>
      <a:lt2>
        <a:srgbClr val="DFDAC7"/>
      </a:lt2>
      <a:accent1>
        <a:srgbClr val="990000"/>
      </a:accent1>
      <a:accent2>
        <a:srgbClr val="EFAB16"/>
      </a:accent2>
      <a:accent3>
        <a:srgbClr val="78AC35"/>
      </a:accent3>
      <a:accent4>
        <a:srgbClr val="35ACA2"/>
      </a:accent4>
      <a:accent5>
        <a:srgbClr val="4083CF"/>
      </a:accent5>
      <a:accent6>
        <a:srgbClr val="0D335E"/>
      </a:accent6>
      <a:hlink>
        <a:srgbClr val="EF8E1C"/>
      </a:hlink>
      <a:folHlink>
        <a:srgbClr val="FEC60B"/>
      </a:folHlink>
    </a:clrScheme>
    <a:fontScheme name="Title &amp; Bullets">
      <a:majorFont>
        <a:latin typeface="Arial"/>
        <a:ea typeface="ヒラギノ角ゴ ProN W6"/>
        <a:cs typeface="ヒラギノ角ゴ ProN W6"/>
      </a:majorFont>
      <a:minorFont>
        <a:latin typeface="Arial"/>
        <a:ea typeface="ヒラギノ角ゴ ProN W6"/>
        <a:cs typeface="ヒラギノ角ゴ ProN W6"/>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CC99"/>
        </a:solidFill>
        <a:ln w="127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000000"/>
            </a:solidFill>
            <a:effectLst/>
            <a:latin typeface="Times New Roman" pitchFamily="-107" charset="0"/>
            <a:ea typeface="ヒラギノ明朝 ProN W3" pitchFamily="-107" charset="-128"/>
            <a:cs typeface="ヒラギノ明朝 ProN W3" pitchFamily="-107" charset="-128"/>
            <a:sym typeface="Times New Roman" pitchFamily="-107" charset="0"/>
          </a:defRPr>
        </a:defPPr>
      </a:lstStyle>
    </a:spDef>
    <a:lnDef>
      <a:spPr bwMode="auto">
        <a:xfrm>
          <a:off x="0" y="0"/>
          <a:ext cx="1" cy="1"/>
        </a:xfrm>
        <a:custGeom>
          <a:avLst/>
          <a:gdLst/>
          <a:ahLst/>
          <a:cxnLst/>
          <a:rect l="0" t="0" r="0" b="0"/>
          <a:pathLst/>
        </a:custGeom>
        <a:solidFill>
          <a:srgbClr val="00CC99"/>
        </a:solidFill>
        <a:ln w="127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000000"/>
            </a:solidFill>
            <a:effectLst/>
            <a:latin typeface="Times New Roman" pitchFamily="-107" charset="0"/>
            <a:ea typeface="ヒラギノ明朝 ProN W3" pitchFamily="-107" charset="-128"/>
            <a:cs typeface="ヒラギノ明朝 ProN W3" pitchFamily="-107" charset="-128"/>
            <a:sym typeface="Times New Roman" pitchFamily="-107"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4283C5242DBD54F9AB39C4D030AB18C" ma:contentTypeVersion="13" ma:contentTypeDescription="Create a new document." ma:contentTypeScope="" ma:versionID="de2d21236c1261304ebb48428ece59d2">
  <xsd:schema xmlns:xsd="http://www.w3.org/2001/XMLSchema" xmlns:xs="http://www.w3.org/2001/XMLSchema" xmlns:p="http://schemas.microsoft.com/office/2006/metadata/properties" xmlns:ns3="ba9fb300-324a-403e-a3d0-5fcc427843e5" xmlns:ns4="20817dcf-e2b3-44a1-89af-a8bcebcdd869" targetNamespace="http://schemas.microsoft.com/office/2006/metadata/properties" ma:root="true" ma:fieldsID="db4742b6b9b2e19c6f611fe1633e703e" ns3:_="" ns4:_="">
    <xsd:import namespace="ba9fb300-324a-403e-a3d0-5fcc427843e5"/>
    <xsd:import namespace="20817dcf-e2b3-44a1-89af-a8bcebcdd869"/>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4:SharedWithUsers" minOccurs="0"/>
                <xsd:element ref="ns4:SharedWithDetails" minOccurs="0"/>
                <xsd:element ref="ns4:SharingHintHash" minOccurs="0"/>
                <xsd:element ref="ns3:MediaServiceGenerationTime" minOccurs="0"/>
                <xsd:element ref="ns3:MediaServiceEventHashCod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a9fb300-324a-403e-a3d0-5fcc427843e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Location" ma:index="12" nillable="true" ma:displayName="MediaServiceLocation" ma:internalName="MediaServiceLocation"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0817dcf-e2b3-44a1-89af-a8bcebcdd869"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SharingHintHash" ma:index="16"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A572DF9-F2DE-498E-A283-4FB145DE9A53}">
  <ds:schemaRefs>
    <ds:schemaRef ds:uri="http://purl.org/dc/terms/"/>
    <ds:schemaRef ds:uri="http://purl.org/dc/elements/1.1/"/>
    <ds:schemaRef ds:uri="20817dcf-e2b3-44a1-89af-a8bcebcdd869"/>
    <ds:schemaRef ds:uri="http://schemas.microsoft.com/office/2006/documentManagement/types"/>
    <ds:schemaRef ds:uri="ba9fb300-324a-403e-a3d0-5fcc427843e5"/>
    <ds:schemaRef ds:uri="http://schemas.openxmlformats.org/package/2006/metadata/core-properties"/>
    <ds:schemaRef ds:uri="http://purl.org/dc/dcmitype/"/>
    <ds:schemaRef ds:uri="http://schemas.microsoft.com/office/2006/metadata/properties"/>
    <ds:schemaRef ds:uri="http://schemas.microsoft.com/office/infopath/2007/PartnerControls"/>
    <ds:schemaRef ds:uri="http://www.w3.org/XML/1998/namespace"/>
  </ds:schemaRefs>
</ds:datastoreItem>
</file>

<file path=customXml/itemProps2.xml><?xml version="1.0" encoding="utf-8"?>
<ds:datastoreItem xmlns:ds="http://schemas.openxmlformats.org/officeDocument/2006/customXml" ds:itemID="{5085D08A-41D9-4F03-B238-250FAF0E89F1}">
  <ds:schemaRefs>
    <ds:schemaRef ds:uri="http://schemas.microsoft.com/sharepoint/v3/contenttype/forms"/>
  </ds:schemaRefs>
</ds:datastoreItem>
</file>

<file path=customXml/itemProps3.xml><?xml version="1.0" encoding="utf-8"?>
<ds:datastoreItem xmlns:ds="http://schemas.openxmlformats.org/officeDocument/2006/customXml" ds:itemID="{C69ABC74-C2F6-44D9-BF63-F8CE8922C7C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a9fb300-324a-403e-a3d0-5fcc427843e5"/>
    <ds:schemaRef ds:uri="20817dcf-e2b3-44a1-89af-a8bcebcdd86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d0cb1e24-a0e2-4a4c-9340-733297c9cd7c}" enabled="1" method="Privileged" siteId="{db1e96a8-a3da-442a-930b-235cac24cd5c}" removed="0"/>
</clbl:labelList>
</file>

<file path=docProps/app.xml><?xml version="1.0" encoding="utf-8"?>
<Properties xmlns="http://schemas.openxmlformats.org/officeDocument/2006/extended-properties" xmlns:vt="http://schemas.openxmlformats.org/officeDocument/2006/docPropsVTypes">
  <TotalTime>0</TotalTime>
  <Pages>0</Pages>
  <Words>2000</Words>
  <Characters>0</Characters>
  <Application>Microsoft Office PowerPoint</Application>
  <PresentationFormat>On-screen Show (4:3)</PresentationFormat>
  <Lines>0</Lines>
  <Paragraphs>199</Paragraphs>
  <Slides>11</Slides>
  <Notes>11</Notes>
  <HiddenSlides>0</HiddenSlides>
  <MMClips>11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11</vt:i4>
      </vt:variant>
    </vt:vector>
  </HeadingPairs>
  <TitlesOfParts>
    <vt:vector size="15" baseType="lpstr">
      <vt:lpstr>Arial</vt:lpstr>
      <vt:lpstr>Roboto</vt:lpstr>
      <vt:lpstr>Times New Roman</vt:lpstr>
      <vt:lpstr>Title &amp; Bullets</vt:lpstr>
      <vt:lpstr>Reasoning Orientations</vt:lpstr>
      <vt:lpstr>What is reasoning? </vt:lpstr>
      <vt:lpstr>Reasoning lenses</vt:lpstr>
      <vt:lpstr>Reasoning Orientations</vt:lpstr>
      <vt:lpstr>Three common Reasoning Orientations</vt:lpstr>
      <vt:lpstr>Reasoning Orientations</vt:lpstr>
      <vt:lpstr>Reasoning Orientations</vt:lpstr>
      <vt:lpstr>Reasoning Orientations</vt:lpstr>
      <vt:lpstr>Incident Example</vt:lpstr>
      <vt:lpstr>PowerPoint Presentation</vt:lpstr>
      <vt:lpstr>Reasoning – Key Points</vt:lpstr>
    </vt:vector>
  </TitlesOfParts>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2015-04-14T10:58:13Z</dcterms:created>
  <dcterms:modified xsi:type="dcterms:W3CDTF">2023-06-12T13:53:56Z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0x010100A4283C5242DBD54F9AB39C4D030AB18C</vt:lpwstr>
  </property>
</Properties>
</file>