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228" r:id="rId5"/>
    <p:sldId id="2229" r:id="rId6"/>
    <p:sldId id="2252" r:id="rId7"/>
    <p:sldId id="2307" r:id="rId8"/>
    <p:sldId id="2310" r:id="rId9"/>
    <p:sldId id="2309" r:id="rId10"/>
    <p:sldId id="2308" r:id="rId11"/>
    <p:sldId id="2257" r:id="rId12"/>
    <p:sldId id="2259" r:id="rId13"/>
    <p:sldId id="2261" r:id="rId14"/>
    <p:sldId id="2260" r:id="rId15"/>
    <p:sldId id="2232" r:id="rId16"/>
    <p:sldId id="2233" r:id="rId17"/>
    <p:sldId id="2234" r:id="rId18"/>
    <p:sldId id="2241" r:id="rId19"/>
    <p:sldId id="2245" r:id="rId20"/>
    <p:sldId id="2244" r:id="rId21"/>
    <p:sldId id="2249" r:id="rId22"/>
    <p:sldId id="2250" r:id="rId23"/>
    <p:sldId id="2251" r:id="rId24"/>
  </p:sldIdLst>
  <p:sldSz cx="12192000" cy="6858000"/>
  <p:notesSz cx="6797675" cy="9926638"/>
  <p:embeddedFontLst>
    <p:embeddedFont>
      <p:font typeface="ShellBold" panose="00000800000000000000" pitchFamily="50" charset="0"/>
      <p:regular r:id="rId27"/>
      <p:bold r:id="rId28"/>
    </p:embeddedFont>
    <p:embeddedFont>
      <p:font typeface="ShellBook" panose="00000500000000000000" pitchFamily="50" charset="0"/>
      <p:regular r:id="rId29"/>
      <p:bold r:id="rId30"/>
      <p:italic r:id="rId31"/>
      <p:boldItalic r:id="rId32"/>
    </p:embeddedFont>
    <p:embeddedFont>
      <p:font typeface="ShellMedium" panose="00000600000000000000" pitchFamily="50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modu, Zainab B STASCO-STS/7" initials="MZBS" lastIdx="2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C3"/>
    <a:srgbClr val="F49600"/>
    <a:srgbClr val="015092"/>
    <a:srgbClr val="D9D9D9"/>
    <a:srgbClr val="009EB4"/>
    <a:srgbClr val="DD1D21"/>
    <a:srgbClr val="008443"/>
    <a:srgbClr val="FF9900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4" autoAdjust="0"/>
    <p:restoredTop sz="79622" autoAdjust="0"/>
  </p:normalViewPr>
  <p:slideViewPr>
    <p:cSldViewPr snapToGrid="0">
      <p:cViewPr varScale="1">
        <p:scale>
          <a:sx n="53" d="100"/>
          <a:sy n="53" d="100"/>
        </p:scale>
        <p:origin x="1252" y="40"/>
      </p:cViewPr>
      <p:guideLst>
        <p:guide orient="horz" pos="383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916" y="-23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8C09-A274-4C07-9395-CBE67C0DE912}" type="datetimeFigureOut">
              <a:rPr lang="en-GB" smtClean="0">
                <a:latin typeface="ShellMedium" panose="00000600000000000000" pitchFamily="50" charset="0"/>
              </a:rPr>
              <a:pPr/>
              <a:t>10/05/2023</a:t>
            </a:fld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05D9-1AAC-4E6D-B9B3-BB8CB4FD9D30}" type="slidenum">
              <a:rPr lang="en-GB" smtClean="0">
                <a:latin typeface="ShellMedium" panose="00000600000000000000" pitchFamily="50" charset="0"/>
              </a:rPr>
              <a:pPr/>
              <a:t>‹#›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7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hellMedium" panose="00000600000000000000" pitchFamily="50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hellMedium" panose="00000600000000000000" pitchFamily="50" charset="0"/>
              </a:defRPr>
            </a:lvl1pPr>
          </a:lstStyle>
          <a:p>
            <a:fld id="{E8910CE4-810D-4C84-B7AD-48C304FEA169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hellMedium" panose="00000600000000000000" pitchFamily="50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hellMedium" panose="00000600000000000000" pitchFamily="50" charset="0"/>
              </a:defRPr>
            </a:lvl1pPr>
          </a:lstStyle>
          <a:p>
            <a:fld id="{DE799493-6412-4470-9830-D005B358D6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89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158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 your table first spend some time to discuss your initial impressions from the video. </a:t>
            </a:r>
          </a:p>
          <a:p>
            <a:endParaRPr lang="en-GB" dirty="0"/>
          </a:p>
          <a:p>
            <a:r>
              <a:rPr lang="en-GB" dirty="0"/>
              <a:t>Then, individually, complete an observation, insight and conclusion using the blank template in your notebook. </a:t>
            </a:r>
          </a:p>
          <a:p>
            <a:endParaRPr lang="en-GB" dirty="0"/>
          </a:p>
          <a:p>
            <a:r>
              <a:rPr lang="en-GB" dirty="0"/>
              <a:t>With a partner, share and discuss your OIC . If you have time, you might want to complete another OIC with a new observation.</a:t>
            </a:r>
          </a:p>
          <a:p>
            <a:endParaRPr lang="en-GB" dirty="0"/>
          </a:p>
          <a:p>
            <a:r>
              <a:rPr lang="en-GB" dirty="0"/>
              <a:t>You have 25 minutes for this exercise.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781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So now lets share some of your observations, insights and conclusions that you have gained based on what you learnt from the video. </a:t>
            </a:r>
          </a:p>
          <a:p>
            <a:endParaRPr lang="en-GB" dirty="0"/>
          </a:p>
          <a:p>
            <a:r>
              <a:rPr lang="en-GB" dirty="0"/>
              <a:t>[pick on a 5 – 6 tables for a person to speak and share….]</a:t>
            </a:r>
          </a:p>
          <a:p>
            <a:endParaRPr lang="en-GB" dirty="0"/>
          </a:p>
          <a:p>
            <a:r>
              <a:rPr lang="en-GB" dirty="0"/>
              <a:t>What lead you to that observation?  …. Plus others… </a:t>
            </a:r>
          </a:p>
          <a:p>
            <a:endParaRPr lang="en-GB" dirty="0"/>
          </a:p>
          <a:p>
            <a:r>
              <a:rPr lang="en-GB" dirty="0"/>
              <a:t>Following your conversation with your peer, how did your OIC change?  / What else came to you from your conversation with your peer? </a:t>
            </a:r>
          </a:p>
          <a:p>
            <a:endParaRPr lang="en-GB" dirty="0"/>
          </a:p>
          <a:p>
            <a:r>
              <a:rPr lang="en-GB" dirty="0"/>
              <a:t>Who has a different observation?</a:t>
            </a:r>
          </a:p>
          <a:p>
            <a:r>
              <a:rPr lang="en-GB" dirty="0"/>
              <a:t>Who has a similar observation and can build on ?</a:t>
            </a:r>
          </a:p>
          <a:p>
            <a:endParaRPr lang="en-GB" dirty="0"/>
          </a:p>
          <a:p>
            <a:r>
              <a:rPr lang="en-GB" dirty="0"/>
              <a:t>In the video you heard from the two investigators who shared some facts and the outcomes from their report. </a:t>
            </a:r>
          </a:p>
          <a:p>
            <a:endParaRPr lang="en-GB" dirty="0"/>
          </a:p>
          <a:p>
            <a:r>
              <a:rPr lang="en-GB" dirty="0"/>
              <a:t>But this is only part of the story….  And we know that to really understand the causes, its important that we gather all the information available to us.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068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our next exercise, you are now going to receive additional information that may enhance or change your original thinking. </a:t>
            </a:r>
          </a:p>
          <a:p>
            <a:endParaRPr lang="en-GB" dirty="0"/>
          </a:p>
          <a:p>
            <a:r>
              <a:rPr lang="en-GB" dirty="0"/>
              <a:t>Your table host will provide you with this additional information.</a:t>
            </a:r>
          </a:p>
          <a:p>
            <a:endParaRPr lang="en-GB" dirty="0"/>
          </a:p>
          <a:p>
            <a:r>
              <a:rPr lang="en-GB" dirty="0"/>
              <a:t>Take a few moment to read the content and briefly discuss as a group. </a:t>
            </a:r>
          </a:p>
          <a:p>
            <a:endParaRPr lang="en-GB" dirty="0"/>
          </a:p>
          <a:p>
            <a:r>
              <a:rPr lang="en-GB" dirty="0"/>
              <a:t>We’d then like you to pair up with a new partner and consider how this new information changes your original thinking .</a:t>
            </a:r>
          </a:p>
          <a:p>
            <a:endParaRPr lang="en-GB" dirty="0"/>
          </a:p>
          <a:p>
            <a:r>
              <a:rPr lang="en-GB" dirty="0"/>
              <a:t>Depending on how you now see the situation, you should either enhance your original OIC or develop a completely new OIC if you now see things differently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504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OK – now you have received some more information, lets hear how it has impacted your original thinking</a:t>
            </a:r>
          </a:p>
          <a:p>
            <a:endParaRPr lang="en-GB" dirty="0"/>
          </a:p>
          <a:p>
            <a:r>
              <a:rPr lang="en-GB" dirty="0"/>
              <a:t>[start with 2-3 tables that received info set A…   allow them to share and describe </a:t>
            </a:r>
            <a:r>
              <a:rPr lang="en-GB" sz="2000" dirty="0"/>
              <a:t>}</a:t>
            </a:r>
          </a:p>
          <a:p>
            <a:endParaRPr lang="en-GB" sz="2000" dirty="0"/>
          </a:p>
          <a:p>
            <a:r>
              <a:rPr lang="en-GB" sz="2000" dirty="0"/>
              <a:t>What information lead you to this observation / insight / conclusion?</a:t>
            </a:r>
          </a:p>
          <a:p>
            <a:r>
              <a:rPr lang="en-GB" sz="2000" dirty="0"/>
              <a:t>Is there any more information that you would have liked to receive?</a:t>
            </a:r>
          </a:p>
          <a:p>
            <a:endParaRPr lang="en-GB" sz="2000" dirty="0"/>
          </a:p>
          <a:p>
            <a:r>
              <a:rPr lang="en-GB" sz="2000" dirty="0"/>
              <a:t>[now move to tables 2-3 that received set </a:t>
            </a:r>
            <a:r>
              <a:rPr lang="en-GB" sz="2000" b="0" dirty="0"/>
              <a:t>B…</a:t>
            </a:r>
            <a:r>
              <a:rPr lang="en-GB" sz="2400" b="0" dirty="0"/>
              <a:t>]</a:t>
            </a:r>
          </a:p>
          <a:p>
            <a:endParaRPr lang="en-GB" sz="2400" b="0" dirty="0"/>
          </a:p>
          <a:p>
            <a:r>
              <a:rPr lang="en-GB" sz="2400" b="0" dirty="0"/>
              <a:t>We do have a confession to make… half the room received one set of additional information, and half the room received a different set of additional information…</a:t>
            </a:r>
          </a:p>
          <a:p>
            <a:r>
              <a:rPr lang="en-GB" sz="2400" b="0" dirty="0"/>
              <a:t>Lets hear from some folk who had that different information… </a:t>
            </a:r>
            <a:endParaRPr lang="en-GB" dirty="0"/>
          </a:p>
          <a:p>
            <a:r>
              <a:rPr lang="en-GB" sz="1600" dirty="0"/>
              <a:t>What information lead you to this observation / insight / conclusion?</a:t>
            </a:r>
          </a:p>
          <a:p>
            <a:r>
              <a:rPr lang="en-GB" sz="1600" dirty="0"/>
              <a:t>Is there any more information that you would have liked to receive</a:t>
            </a:r>
          </a:p>
          <a:p>
            <a:r>
              <a:rPr lang="en-GB" sz="1600" dirty="0"/>
              <a:t>So what we are learning here is that we need look at a situation from all angles in order to obtain all the information. </a:t>
            </a:r>
          </a:p>
          <a:p>
            <a:r>
              <a:rPr lang="en-GB" sz="1600" dirty="0"/>
              <a:t>Only once we have ALL the information can we truly understand what happened and why – and that’s when we get to the golden nugget of understanding and learning from the root causes…</a:t>
            </a:r>
          </a:p>
          <a:p>
            <a:endParaRPr lang="en-GB" sz="1600" dirty="0"/>
          </a:p>
          <a:p>
            <a:r>
              <a:rPr lang="en-GB" sz="1600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54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We’ve started to explore causal reasoning looking at an aviation incident, which of course is somewhat outside of our day to day operations. </a:t>
            </a:r>
          </a:p>
          <a:p>
            <a:endParaRPr lang="en-GB" dirty="0"/>
          </a:p>
          <a:p>
            <a:r>
              <a:rPr lang="en-GB" dirty="0"/>
              <a:t>And you may be sitting here thinking, how does this apply to me and my organisation? </a:t>
            </a:r>
          </a:p>
          <a:p>
            <a:endParaRPr lang="en-GB" dirty="0"/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Lets remind ourselves of some of the key takeaways from the session: </a:t>
            </a:r>
          </a:p>
          <a:p>
            <a:endParaRPr lang="en-GB" dirty="0"/>
          </a:p>
          <a:p>
            <a:endParaRPr lang="en-GB" dirty="0"/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will now consider how the principles of causal reasoning translate into the work that we do day to day.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07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our next exercise, we now want you to think about causal reasoning in the context of your own organisation.</a:t>
            </a:r>
          </a:p>
          <a:p>
            <a:endParaRPr lang="en-GB" dirty="0"/>
          </a:p>
          <a:p>
            <a:r>
              <a:rPr lang="en-GB" dirty="0"/>
              <a:t>For this session we will move to breakout rooms, and in your table groups we would like you to discuss the following questions: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71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1600" kern="1200" dirty="0">
                <a:solidFill>
                  <a:srgbClr val="595959"/>
                </a:solidFill>
                <a:effectLst/>
                <a:latin typeface="ShellMedium" panose="00000600000000000000" charset="0"/>
                <a:ea typeface="+mn-ea"/>
                <a:cs typeface="+mn-cs"/>
              </a:rPr>
              <a:t>What will you do to initiate or continue with Causal Reasoning and w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ShellMedium" panose="00000600000000000000" charset="0"/>
                <a:ea typeface="+mn-ea"/>
                <a:cs typeface="+mn-cs"/>
              </a:rPr>
              <a:t>hat will you take back into your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ShellMedium" panose="00000600000000000000" charset="0"/>
                <a:ea typeface="+mn-ea"/>
                <a:cs typeface="+mn-cs"/>
              </a:rPr>
              <a:t>organisation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ShellMedium" panose="00000600000000000000" charset="0"/>
                <a:ea typeface="+mn-ea"/>
                <a:cs typeface="+mn-cs"/>
              </a:rPr>
              <a:t>?</a:t>
            </a:r>
          </a:p>
          <a:p>
            <a:pPr marL="342900" indent="-3429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b="0" i="0" kern="1200" dirty="0">
                <a:solidFill>
                  <a:srgbClr val="595959"/>
                </a:solidFill>
                <a:effectLst/>
                <a:latin typeface="ShellMedium" panose="00000600000000000000" charset="0"/>
                <a:ea typeface="+mn-ea"/>
                <a:cs typeface="+mn-cs"/>
              </a:rPr>
              <a:t>What challenges do you anticipate and how will you overcome them?</a:t>
            </a:r>
          </a:p>
          <a:p>
            <a:pPr marL="342900" indent="-3429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ShellMedium" panose="00000600000000000000" charset="0"/>
                <a:ea typeface="+mn-ea"/>
                <a:cs typeface="+mn-cs"/>
              </a:rPr>
              <a:t>How will you know the effectiveness of your actions? </a:t>
            </a:r>
          </a:p>
          <a:p>
            <a:endParaRPr lang="en-GB" dirty="0"/>
          </a:p>
          <a:p>
            <a:r>
              <a:rPr lang="en-GB" dirty="0"/>
              <a:t>We have 40 minutes for this exercise.</a:t>
            </a:r>
          </a:p>
          <a:p>
            <a:endParaRPr lang="en-GB" dirty="0"/>
          </a:p>
          <a:p>
            <a:r>
              <a:rPr lang="en-GB" dirty="0"/>
              <a:t>Your table host will now guide you to your breakout room and lead you through this session.  </a:t>
            </a:r>
          </a:p>
          <a:p>
            <a:endParaRPr lang="en-GB" dirty="0"/>
          </a:p>
          <a:p>
            <a:r>
              <a:rPr lang="en-GB" dirty="0"/>
              <a:t>Don’t forget, to nominate a speaker who is willing to share your insights.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813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 defTabSz="1219170" rtl="0" eaLnBrk="1" latinLnBrk="0" hangingPunct="1">
              <a:spcBef>
                <a:spcPts val="600"/>
              </a:spcBef>
              <a:spcAft>
                <a:spcPts val="0"/>
              </a:spcAft>
              <a:buFont typeface="+mj-lt"/>
              <a:buNone/>
            </a:pPr>
            <a:r>
              <a:rPr lang="en-GB" sz="1600" b="0" i="0" kern="1200" dirty="0">
                <a:solidFill>
                  <a:srgbClr val="595959"/>
                </a:solidFill>
                <a:effectLst/>
                <a:latin typeface="ShellMedium" panose="00000600000000000000" charset="0"/>
                <a:ea typeface="+mn-ea"/>
                <a:cs typeface="+mn-cs"/>
              </a:rPr>
              <a:t>Let's now take some time to hear about the discussions you had. </a:t>
            </a:r>
          </a:p>
          <a:p>
            <a:pPr marL="0" indent="0" algn="l" defTabSz="1219170" rtl="0" eaLnBrk="1" latinLnBrk="0" hangingPunct="1">
              <a:spcBef>
                <a:spcPts val="600"/>
              </a:spcBef>
              <a:spcAft>
                <a:spcPts val="0"/>
              </a:spcAft>
              <a:buFont typeface="+mj-lt"/>
              <a:buNone/>
            </a:pPr>
            <a:endParaRPr lang="en-GB" sz="1600" b="0" i="0" kern="1200" dirty="0">
              <a:solidFill>
                <a:srgbClr val="595959"/>
              </a:solidFill>
              <a:effectLst/>
              <a:latin typeface="ShellMedium" panose="00000600000000000000" charset="0"/>
              <a:ea typeface="+mn-ea"/>
              <a:cs typeface="+mn-cs"/>
            </a:endParaRPr>
          </a:p>
          <a:p>
            <a:pPr marL="0" indent="0" algn="l" defTabSz="1219170" rtl="0" eaLnBrk="1" latinLnBrk="0" hangingPunct="1">
              <a:spcBef>
                <a:spcPts val="600"/>
              </a:spcBef>
              <a:spcAft>
                <a:spcPts val="0"/>
              </a:spcAft>
              <a:buFont typeface="+mj-lt"/>
              <a:buNone/>
            </a:pPr>
            <a:r>
              <a:rPr lang="en-GB" sz="1600" b="0" i="0" kern="1200" dirty="0">
                <a:solidFill>
                  <a:srgbClr val="595959"/>
                </a:solidFill>
                <a:effectLst/>
                <a:latin typeface="ShellMedium" panose="00000600000000000000" charset="0"/>
                <a:ea typeface="+mn-ea"/>
                <a:cs typeface="+mn-cs"/>
              </a:rPr>
              <a:t>[pick on a table and ask ‘tell us about your discussion…’ Depending on response i.e. whether they are starting up or continuing, follow up with question 1 or 2 below]</a:t>
            </a:r>
          </a:p>
          <a:p>
            <a:pPr marL="342900" indent="-3429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en-GB" sz="1600" b="0" i="0" kern="1200" dirty="0">
              <a:solidFill>
                <a:srgbClr val="595959"/>
              </a:solidFill>
              <a:effectLst/>
              <a:latin typeface="ShellMedium" panose="00000600000000000000" charset="0"/>
              <a:ea typeface="+mn-ea"/>
              <a:cs typeface="+mn-cs"/>
            </a:endParaRPr>
          </a:p>
          <a:p>
            <a:pPr marL="342900" indent="-3429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b="0" i="0" kern="1200" dirty="0">
                <a:solidFill>
                  <a:srgbClr val="595959"/>
                </a:solidFill>
                <a:effectLst/>
                <a:latin typeface="ShellMedium" panose="00000600000000000000" charset="0"/>
                <a:ea typeface="+mn-ea"/>
                <a:cs typeface="+mn-cs"/>
              </a:rPr>
              <a:t>What challenges do you anticipate and how will you overcome them?</a:t>
            </a:r>
          </a:p>
          <a:p>
            <a:pPr marL="342900" indent="-342900" algn="l" defTabSz="1219170" rtl="0" eaLnBrk="1" latinLnBrk="0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ShellMedium" panose="00000600000000000000" charset="0"/>
                <a:ea typeface="+mn-ea"/>
                <a:cs typeface="+mn-cs"/>
              </a:rPr>
              <a:t>How will you know the effectiveness of your actions?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308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0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Reminder of the 5 Principles and where ‘Learning and improving is vital’ comes from.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43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why Causal Reasoning?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045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  <a:ea typeface="+mn-ea"/>
              </a:rPr>
              <a:t>There are three specific reasoning orientations that typically show up in investigation and performance improvement work.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They are: Solution Reasoning, Defensive Reasoning, and Causal Reasoning.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078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Solution reasoning tends to look at how to get out of a situation and is generally called upon in an emergency, to determine the immediate action needed to get out of a situation.</a:t>
            </a:r>
          </a:p>
          <a:p>
            <a:endParaRPr lang="en-GB" dirty="0"/>
          </a:p>
          <a:p>
            <a:r>
              <a:rPr lang="en-GB" dirty="0"/>
              <a:t>The next two are generally used when looking at how we got into a problem. </a:t>
            </a:r>
          </a:p>
          <a:p>
            <a:endParaRPr lang="en-GB" dirty="0"/>
          </a:p>
          <a:p>
            <a:pPr>
              <a:spcBef>
                <a:spcPct val="0"/>
              </a:spcBef>
            </a:pPr>
            <a:r>
              <a:rPr lang="en-GB" dirty="0"/>
              <a:t>The difference being that o</a:t>
            </a:r>
            <a:r>
              <a:rPr lang="en-GB" dirty="0">
                <a:latin typeface="+mn-lt"/>
                <a:ea typeface="+mn-ea"/>
              </a:rPr>
              <a:t>ne of them suggests that I got into the problem by what I </a:t>
            </a:r>
            <a:r>
              <a:rPr lang="en-GB" b="1" dirty="0">
                <a:latin typeface="+mn-lt"/>
                <a:ea typeface="+mn-ea"/>
              </a:rPr>
              <a:t>did</a:t>
            </a:r>
            <a:r>
              <a:rPr lang="en-GB" dirty="0">
                <a:latin typeface="+mn-lt"/>
                <a:ea typeface="+mn-ea"/>
              </a:rPr>
              <a:t>, and the other by what I </a:t>
            </a:r>
            <a:r>
              <a:rPr lang="en-GB" b="1" dirty="0">
                <a:latin typeface="+mn-lt"/>
                <a:ea typeface="+mn-ea"/>
              </a:rPr>
              <a:t>did not do.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123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next two are generally used when looking at how we got into a problem. </a:t>
            </a:r>
          </a:p>
          <a:p>
            <a:endParaRPr lang="en-GB" dirty="0"/>
          </a:p>
          <a:p>
            <a:pPr>
              <a:spcBef>
                <a:spcPct val="0"/>
              </a:spcBef>
            </a:pPr>
            <a:r>
              <a:rPr lang="en-GB" dirty="0"/>
              <a:t>The difference being that o</a:t>
            </a:r>
            <a:r>
              <a:rPr lang="en-GB" dirty="0">
                <a:latin typeface="+mn-lt"/>
                <a:ea typeface="+mn-ea"/>
              </a:rPr>
              <a:t>ne of them suggests that I got into the problem by what I </a:t>
            </a:r>
            <a:r>
              <a:rPr lang="en-GB" b="1" dirty="0">
                <a:latin typeface="+mn-lt"/>
                <a:ea typeface="+mn-ea"/>
              </a:rPr>
              <a:t>did</a:t>
            </a:r>
            <a:r>
              <a:rPr lang="en-GB" dirty="0">
                <a:latin typeface="+mn-lt"/>
                <a:ea typeface="+mn-ea"/>
              </a:rPr>
              <a:t>, and the other by what I </a:t>
            </a:r>
            <a:r>
              <a:rPr lang="en-GB" b="1" dirty="0">
                <a:latin typeface="+mn-lt"/>
                <a:ea typeface="+mn-ea"/>
              </a:rPr>
              <a:t>did not do.</a:t>
            </a:r>
          </a:p>
          <a:p>
            <a:pPr>
              <a:spcBef>
                <a:spcPct val="0"/>
              </a:spcBef>
            </a:pPr>
            <a:endParaRPr lang="en-GB" dirty="0">
              <a:latin typeface="+mn-lt"/>
              <a:ea typeface="+mn-ea"/>
            </a:endParaRPr>
          </a:p>
          <a:p>
            <a:r>
              <a:rPr lang="en-GB" dirty="0"/>
              <a:t>Defensive reasoning is the lens of “ I got into it by what </a:t>
            </a:r>
            <a:r>
              <a:rPr lang="en-GB" b="1" dirty="0"/>
              <a:t>I did not do</a:t>
            </a:r>
            <a:r>
              <a:rPr lang="en-GB" dirty="0"/>
              <a:t>”  and is commonly used in an audit finding situation – e.g. I am not seeing what I expected to see.</a:t>
            </a:r>
          </a:p>
          <a:p>
            <a:endParaRPr lang="en-GB" dirty="0"/>
          </a:p>
          <a:p>
            <a:r>
              <a:rPr lang="en-GB" dirty="0"/>
              <a:t>The most common route to fall into, especially when investigating an incident, is that we naturally find ourselves in solution or defensive reasoning mode . We want to fix the problem and that often leads us to look at what didn’t happen or who didn't do something correctly.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746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Causal reasoning takes us down a path of determining what actually happened to create an undesired outcome.</a:t>
            </a:r>
          </a:p>
          <a:p>
            <a:endParaRPr lang="en-GB" dirty="0"/>
          </a:p>
          <a:p>
            <a:r>
              <a:rPr lang="en-GB" dirty="0"/>
              <a:t>This reasoning lens is from the perspective of the individuals involved, with a foresight perspective, and a learner mindset.  </a:t>
            </a:r>
          </a:p>
          <a:p>
            <a:endParaRPr lang="en-GB" dirty="0"/>
          </a:p>
          <a:p>
            <a:r>
              <a:rPr lang="en-GB" dirty="0"/>
              <a:t>By suspending judgement, we can really understand “How did it happen this way, this time?”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7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are now going to have an opportunity to explore and practice causal reasoning.</a:t>
            </a:r>
          </a:p>
          <a:p>
            <a:endParaRPr lang="en-GB" dirty="0"/>
          </a:p>
          <a:p>
            <a:r>
              <a:rPr lang="en-GB" dirty="0"/>
              <a:t>The scenario you are about to explore, is based on the Tenerife Air Disaster of 1977 and is the deadliest air disaster in history.</a:t>
            </a:r>
          </a:p>
          <a:p>
            <a:endParaRPr lang="en-GB" dirty="0"/>
          </a:p>
          <a:p>
            <a:r>
              <a:rPr lang="en-GB" dirty="0"/>
              <a:t>As you watch the video, use your notebooks to jot down any key observations that jump out at you. </a:t>
            </a:r>
          </a:p>
          <a:p>
            <a:endParaRPr lang="en-GB" dirty="0"/>
          </a:p>
          <a:p>
            <a:r>
              <a:rPr lang="en-GB" dirty="0"/>
              <a:t>After the video, we will explain the small group activity. </a:t>
            </a:r>
          </a:p>
          <a:p>
            <a:endParaRPr lang="en-GB" dirty="0"/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Video (NEXT CUE)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502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In the exercise you are going to write our Observations, Insights and Conclusions. </a:t>
            </a:r>
          </a:p>
          <a:p>
            <a:endParaRPr lang="en-GB" dirty="0"/>
          </a:p>
          <a:p>
            <a:r>
              <a:rPr lang="en-GB" dirty="0"/>
              <a:t>In your notebook you will find an OIC template. </a:t>
            </a:r>
          </a:p>
          <a:p>
            <a:endParaRPr lang="en-GB" dirty="0"/>
          </a:p>
          <a:p>
            <a:r>
              <a:rPr lang="en-GB" b="1" dirty="0"/>
              <a:t>An observation </a:t>
            </a:r>
            <a:r>
              <a:rPr lang="en-GB" dirty="0"/>
              <a:t>is data that struck you the most. What you observed with no assessment.</a:t>
            </a:r>
          </a:p>
          <a:p>
            <a:endParaRPr lang="en-GB" b="1" dirty="0"/>
          </a:p>
          <a:p>
            <a:r>
              <a:rPr lang="en-GB" b="1" dirty="0"/>
              <a:t>An insight </a:t>
            </a:r>
            <a:r>
              <a:rPr lang="en-GB" dirty="0"/>
              <a:t>is you’re ‘so what’. What is the meaning you make from your observation.</a:t>
            </a:r>
          </a:p>
          <a:p>
            <a:endParaRPr lang="en-GB" dirty="0"/>
          </a:p>
          <a:p>
            <a:r>
              <a:rPr lang="en-GB" b="1" dirty="0"/>
              <a:t>A conclusion </a:t>
            </a:r>
            <a:r>
              <a:rPr lang="en-GB" dirty="0"/>
              <a:t>is a reasonable assumption to make based on your insight. 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r>
              <a:rPr lang="en-GB" dirty="0"/>
              <a:t>We’ve provided a couple of example OICs in your notebook, to help you see how one might look. </a:t>
            </a:r>
          </a:p>
          <a:p>
            <a:endParaRPr lang="en-GB" dirty="0"/>
          </a:p>
          <a:p>
            <a:r>
              <a:rPr lang="en-GB" dirty="0"/>
              <a:t>You will see that they are written with one Observation, one Insight and one Conclusion per template. </a:t>
            </a:r>
          </a:p>
          <a:p>
            <a:endParaRPr lang="en-GB" dirty="0"/>
          </a:p>
          <a:p>
            <a:r>
              <a:rPr lang="en-GB" dirty="0"/>
              <a:t>Keep your observation based on what you observed – avoid defensive reasoning of what didn’t happen or what should have happened. </a:t>
            </a:r>
          </a:p>
          <a:p>
            <a:endParaRPr lang="en-GB" dirty="0"/>
          </a:p>
          <a:p>
            <a:r>
              <a:rPr lang="en-GB" dirty="0"/>
              <a:t>And avoid stating your conclusion as a solution – what we need to do or should do.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90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d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 descr="Chart, diagram&#10;&#10;Description automatically generated">
            <a:extLst>
              <a:ext uri="{FF2B5EF4-FFF2-40B4-BE49-F238E27FC236}">
                <a16:creationId xmlns:a16="http://schemas.microsoft.com/office/drawing/2014/main" id="{588154FE-0D91-48D0-8B33-D5E6EF436C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88C8A5D-CB8B-5B0B-7BEE-2E01484489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3543824" y="275073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lang="en-US" sz="1300" b="0" kern="1200" cap="none" spc="0" baseline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16" y="2776615"/>
            <a:ext cx="335281" cy="512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 userDrawn="1">
          <p15:clr>
            <a:srgbClr val="FBAE40"/>
          </p15:clr>
        </p15:guide>
        <p15:guide id="4" pos="7357" userDrawn="1">
          <p15:clr>
            <a:srgbClr val="FBAE40"/>
          </p15:clr>
        </p15:guide>
        <p15:guide id="5" pos="1121" userDrawn="1">
          <p15:clr>
            <a:srgbClr val="FBAE40"/>
          </p15:clr>
        </p15:guide>
        <p15:guide id="6" orient="horz" pos="4074" userDrawn="1">
          <p15:clr>
            <a:srgbClr val="FBAE40"/>
          </p15:clr>
        </p15:guide>
        <p15:guide id="7" orient="horz" pos="213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diagram&#10;&#10;Description automatically generated">
            <a:extLst>
              <a:ext uri="{FF2B5EF4-FFF2-40B4-BE49-F238E27FC236}">
                <a16:creationId xmlns:a16="http://schemas.microsoft.com/office/drawing/2014/main" id="{0D2065F6-4B4E-4FAE-86A3-6E9CD09A8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42B5384-89F8-2E64-A6A6-A3C6C95C39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508008" y="2603624"/>
            <a:ext cx="5473171" cy="362309"/>
          </a:xfrm>
          <a:noFill/>
        </p:spPr>
        <p:txBody>
          <a:bodyPr lIns="0" tIns="0" rIns="0" anchor="b" anchorCtr="0"/>
          <a:lstStyle>
            <a:lvl1pPr>
              <a:lnSpc>
                <a:spcPct val="100000"/>
              </a:lnSpc>
              <a:defRPr sz="20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D90D1-67A4-42C6-BB4A-F72BA423D4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0" y="2956824"/>
            <a:ext cx="5474397" cy="9429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0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2065F6-4B4E-4FAE-86A3-6E9CD09A8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1388"/>
            <a:ext cx="12187066" cy="6855224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ACB83BD5-A139-25E0-FE05-375173F352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508008" y="2603624"/>
            <a:ext cx="5473171" cy="362309"/>
          </a:xfrm>
          <a:noFill/>
        </p:spPr>
        <p:txBody>
          <a:bodyPr lIns="0" tIns="0" rIns="0" anchor="b" anchorCtr="0"/>
          <a:lstStyle>
            <a:lvl1pPr>
              <a:lnSpc>
                <a:spcPct val="100000"/>
              </a:lnSpc>
              <a:defRPr sz="20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D90D1-67A4-42C6-BB4A-F72BA423D4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0" y="2956824"/>
            <a:ext cx="5474397" cy="9429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9DA8BAE-6A60-3449-8363-E791C064AF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4" t="25812" r="13309" b="37801"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8000" y="557156"/>
            <a:ext cx="7402423" cy="9271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600" b="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E29B8-5C00-47A9-B518-C35C5CC59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787" y="1483628"/>
            <a:ext cx="7402636" cy="712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8AD9D-99D1-4C93-8C1C-4D6FEC2F2D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9" r="44427"/>
          <a:stretch/>
        </p:blipFill>
        <p:spPr>
          <a:xfrm>
            <a:off x="5030233" y="0"/>
            <a:ext cx="7161767" cy="3963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CCD37-2D4F-4E67-9970-0B7F5D2B7B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6" b="28787"/>
          <a:stretch/>
        </p:blipFill>
        <p:spPr>
          <a:xfrm>
            <a:off x="0" y="3585029"/>
            <a:ext cx="3893668" cy="3272971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417769"/>
            <a:ext cx="11352822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36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1779588" y="2101362"/>
            <a:ext cx="7935912" cy="3121269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001" y="1484557"/>
            <a:ext cx="11352822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FD65E6-E142-4BC9-B8F8-3B46DB7C3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9" r="44427"/>
          <a:stretch/>
        </p:blipFill>
        <p:spPr>
          <a:xfrm>
            <a:off x="5030233" y="0"/>
            <a:ext cx="7161767" cy="3963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E3FC18-B17F-461B-B646-10BA032521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6" b="28787"/>
          <a:stretch/>
        </p:blipFill>
        <p:spPr>
          <a:xfrm>
            <a:off x="0" y="3585029"/>
            <a:ext cx="3893668" cy="3272971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417769"/>
            <a:ext cx="11352822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36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1779588" y="2101362"/>
            <a:ext cx="7935912" cy="3121269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001" y="1484557"/>
            <a:ext cx="11352822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52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B744CE-D8A4-4836-AC6C-D55DDE00F1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9" r="44427"/>
          <a:stretch/>
        </p:blipFill>
        <p:spPr>
          <a:xfrm>
            <a:off x="5030233" y="0"/>
            <a:ext cx="7161767" cy="3963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869E96-0E28-46EB-8174-3E95008A8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6" b="28787"/>
          <a:stretch/>
        </p:blipFill>
        <p:spPr>
          <a:xfrm>
            <a:off x="0" y="3585029"/>
            <a:ext cx="3893668" cy="3272971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417769"/>
            <a:ext cx="11352822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36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1779588" y="2101362"/>
            <a:ext cx="7935912" cy="3121269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001" y="1484557"/>
            <a:ext cx="11352822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88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385DB-B5B1-4C75-B5BE-9FCF4624E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9" r="44427"/>
          <a:stretch/>
        </p:blipFill>
        <p:spPr>
          <a:xfrm>
            <a:off x="5030233" y="0"/>
            <a:ext cx="7161767" cy="3963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AD647D-C03F-4B56-A7FD-09C3DCB34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6" b="28787"/>
          <a:stretch/>
        </p:blipFill>
        <p:spPr>
          <a:xfrm>
            <a:off x="0" y="3585029"/>
            <a:ext cx="3893668" cy="3272971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417769"/>
            <a:ext cx="11352822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36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1779588" y="2101362"/>
            <a:ext cx="7935912" cy="3121269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001" y="1484557"/>
            <a:ext cx="11352822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7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732386-BE40-4044-A7EE-4BCDA31F3A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9" r="44427"/>
          <a:stretch/>
        </p:blipFill>
        <p:spPr>
          <a:xfrm>
            <a:off x="5030233" y="0"/>
            <a:ext cx="7161767" cy="3963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552634-2693-4E8C-A0EB-D8E45294FA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6" b="28787"/>
          <a:stretch/>
        </p:blipFill>
        <p:spPr>
          <a:xfrm>
            <a:off x="0" y="3585029"/>
            <a:ext cx="3893668" cy="3272971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417769"/>
            <a:ext cx="11352822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36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1779588" y="2101362"/>
            <a:ext cx="7935912" cy="3121269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001" y="1484557"/>
            <a:ext cx="11352822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4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AE4B41-A0B2-460B-9E29-7266083AF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9" r="44427"/>
          <a:stretch/>
        </p:blipFill>
        <p:spPr>
          <a:xfrm>
            <a:off x="5030233" y="0"/>
            <a:ext cx="7161767" cy="3963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61FAD4-006D-463C-BBEF-A7401E3DA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6" b="28787"/>
          <a:stretch/>
        </p:blipFill>
        <p:spPr>
          <a:xfrm>
            <a:off x="0" y="3585029"/>
            <a:ext cx="3893668" cy="3272971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417769"/>
            <a:ext cx="11352822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36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1779588" y="2101362"/>
            <a:ext cx="7935912" cy="3121269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001" y="1484557"/>
            <a:ext cx="11352822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69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U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16E0B59-3DB3-B541-BBFD-789883D4F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t="25812" r="38689" b="37801"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8000" y="557156"/>
            <a:ext cx="7402423" cy="9271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600" b="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E29B8-5C00-47A9-B518-C35C5CC59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787" y="1483628"/>
            <a:ext cx="7402636" cy="712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2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apo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diagram&#10;&#10;Description automatically generated">
            <a:extLst>
              <a:ext uri="{FF2B5EF4-FFF2-40B4-BE49-F238E27FC236}">
                <a16:creationId xmlns:a16="http://schemas.microsoft.com/office/drawing/2014/main" id="{B490591A-A2D6-4535-ABC8-7D4808DCB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32375B8D-4C3E-CD35-2AAA-E45090AE17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2110198" y="3950684"/>
            <a:ext cx="3094434" cy="362309"/>
          </a:xfrm>
          <a:noFill/>
        </p:spPr>
        <p:txBody>
          <a:bodyPr lIns="0" tIns="0" rIns="0" anchor="t" anchorCtr="0"/>
          <a:lstStyle>
            <a:lvl1pPr algn="r"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29" y="3922567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6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16E0B59-3DB3-B541-BBFD-789883D4F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t="25812" r="38689" b="37801"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8000" y="3516016"/>
            <a:ext cx="7402423" cy="9271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600" b="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E29B8-5C00-47A9-B518-C35C5CC59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787" y="4459740"/>
            <a:ext cx="7402636" cy="712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6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851113DB-A5D3-2C4E-BAB1-74293D523C0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3004"/>
      </p:ext>
    </p:extLst>
  </p:cSld>
  <p:clrMapOvr>
    <a:masterClrMapping/>
  </p:clrMapOvr>
  <p:transition/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839AC8B9-A86F-CA44-A735-4E3E1250571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96684"/>
      </p:ext>
    </p:extLst>
  </p:cSld>
  <p:clrMapOvr>
    <a:masterClrMapping/>
  </p:clrMapOvr>
  <p:transition/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AC7924-C5FB-E147-9DD5-5F30C7DBF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0" y="2773"/>
            <a:ext cx="12182140" cy="6852453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849B074-28BA-45CF-A116-41A52DCCA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417769"/>
            <a:ext cx="11352822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36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55354172"/>
      </p:ext>
    </p:extLst>
  </p:cSld>
  <p:clrMapOvr>
    <a:masterClrMapping/>
  </p:clrMapOvr>
  <p:transition/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8AD9D-99D1-4C93-8C1C-4D6FEC2F2D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9" r="44427"/>
          <a:stretch/>
        </p:blipFill>
        <p:spPr>
          <a:xfrm>
            <a:off x="5030233" y="0"/>
            <a:ext cx="7161767" cy="3963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CCD37-2D4F-4E67-9970-0B7F5D2B7B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6" b="28787"/>
          <a:stretch/>
        </p:blipFill>
        <p:spPr>
          <a:xfrm>
            <a:off x="0" y="3585029"/>
            <a:ext cx="3893668" cy="3272971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417769"/>
            <a:ext cx="11352822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36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6215062" y="2101362"/>
            <a:ext cx="5464176" cy="4338869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001" y="1484557"/>
            <a:ext cx="11352822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D891B8-88BE-029F-D431-73B78BA5F9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7132" y="2101363"/>
            <a:ext cx="4338868" cy="433886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37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490B35-DB2F-5371-9415-786390A41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9" r="44427"/>
          <a:stretch/>
        </p:blipFill>
        <p:spPr>
          <a:xfrm>
            <a:off x="5030233" y="0"/>
            <a:ext cx="7161767" cy="39638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70F7E2-BE04-9A50-DE00-0896220482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6" b="28787"/>
          <a:stretch/>
        </p:blipFill>
        <p:spPr>
          <a:xfrm>
            <a:off x="0" y="3585029"/>
            <a:ext cx="3893668" cy="3272971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417769"/>
            <a:ext cx="11352822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36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6215062" y="2101362"/>
            <a:ext cx="5464176" cy="4338869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001" y="1484557"/>
            <a:ext cx="11352822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D891B8-88BE-029F-D431-73B78BA5F9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7132" y="2101363"/>
            <a:ext cx="4338868" cy="433886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89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BB9F96-1AEF-4620-DF56-26FBEA9F1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9" r="44427"/>
          <a:stretch/>
        </p:blipFill>
        <p:spPr>
          <a:xfrm>
            <a:off x="5030233" y="0"/>
            <a:ext cx="7161767" cy="39638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1122C3-7EFA-CA0D-B1EB-944E8B363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6" b="28787"/>
          <a:stretch/>
        </p:blipFill>
        <p:spPr>
          <a:xfrm>
            <a:off x="0" y="3585029"/>
            <a:ext cx="3893668" cy="3272971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417769"/>
            <a:ext cx="11352822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36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6215062" y="2101362"/>
            <a:ext cx="5464176" cy="4338869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001" y="1484557"/>
            <a:ext cx="11352822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D891B8-88BE-029F-D431-73B78BA5F9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7132" y="2101363"/>
            <a:ext cx="4338868" cy="433886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8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E26F7C-3132-25A9-89FD-AD3B8B0E4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9" r="44427"/>
          <a:stretch/>
        </p:blipFill>
        <p:spPr>
          <a:xfrm>
            <a:off x="5030233" y="0"/>
            <a:ext cx="7161767" cy="39638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DFB4A0-F4D0-456B-FEF9-6D0DEF36B0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6" b="28787"/>
          <a:stretch/>
        </p:blipFill>
        <p:spPr>
          <a:xfrm>
            <a:off x="0" y="3585029"/>
            <a:ext cx="3893668" cy="3272971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417769"/>
            <a:ext cx="11352822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36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6215062" y="2101362"/>
            <a:ext cx="5464176" cy="4338869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001" y="1484557"/>
            <a:ext cx="11352822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D891B8-88BE-029F-D431-73B78BA5F9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7132" y="2101363"/>
            <a:ext cx="4338868" cy="433886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4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C20F9F63-0CF0-814C-C1EC-DC8DFD182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417769"/>
            <a:ext cx="11352822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36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508001" y="2590799"/>
            <a:ext cx="4108823" cy="37149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4000" b="0" cap="none" baseline="0">
                <a:latin typeface="+mj-lt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001" y="1484557"/>
            <a:ext cx="11352822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rgbClr val="404040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7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6DC1FE-11F2-6A47-AC2B-A44F82055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1388"/>
            <a:ext cx="12187066" cy="6855224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417769"/>
            <a:ext cx="11352822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36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508001" y="2590799"/>
            <a:ext cx="4108823" cy="37149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4000" b="0" cap="none" baseline="0">
                <a:latin typeface="+mj-lt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001" y="1484557"/>
            <a:ext cx="11352822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rgbClr val="404040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7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terda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diagram&#10;&#10;Description automatically generated">
            <a:extLst>
              <a:ext uri="{FF2B5EF4-FFF2-40B4-BE49-F238E27FC236}">
                <a16:creationId xmlns:a16="http://schemas.microsoft.com/office/drawing/2014/main" id="{A3A3E073-E209-4081-9BBE-763DF2546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8548542A-DF96-E04A-B23C-C94EFCFFD1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3630380" y="274932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72" y="2775205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7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t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diagram&#10;&#10;Description automatically generated">
            <a:extLst>
              <a:ext uri="{FF2B5EF4-FFF2-40B4-BE49-F238E27FC236}">
                <a16:creationId xmlns:a16="http://schemas.microsoft.com/office/drawing/2014/main" id="{8D33585E-F565-4359-BACC-923382F556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1A90D8E-C60D-74D0-BB6C-BFB29A7D86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587178" y="323476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70" y="3260645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Venu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diagram&#10;&#10;Description automatically generated">
            <a:extLst>
              <a:ext uri="{FF2B5EF4-FFF2-40B4-BE49-F238E27FC236}">
                <a16:creationId xmlns:a16="http://schemas.microsoft.com/office/drawing/2014/main" id="{8D33585E-F565-4359-BACC-923382F556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1A90D8E-C60D-74D0-BB6C-BFB29A7D86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587178" y="323476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70" y="3260645"/>
            <a:ext cx="335281" cy="51206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15438D-9E26-2A44-A4FE-2B0D7D0C83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29" y="3922567"/>
            <a:ext cx="335281" cy="512065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68C931-DE33-9E45-81E1-1317AA4814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16" y="2776615"/>
            <a:ext cx="335281" cy="51206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609E14-BE08-A74A-A13D-C9E8EC0DDB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72" y="2775205"/>
            <a:ext cx="335281" cy="512065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1FE247B-C431-554D-9648-EA837E6B91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66682" y="2758530"/>
            <a:ext cx="3094435" cy="435600"/>
          </a:xfrm>
        </p:spPr>
        <p:txBody>
          <a:bodyPr tIns="0" rIns="0" bIns="0">
            <a:noAutofit/>
          </a:bodyPr>
          <a:lstStyle>
            <a:lvl1pPr algn="r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b="0" kern="1200" cap="none" spc="0" baseline="0" dirty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n-cs"/>
              </a:defRPr>
            </a:lvl1pPr>
            <a:lvl2pPr>
              <a:defRPr lang="en-GB" sz="1300" b="0" kern="1200" cap="none" spc="0" baseline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n-cs"/>
              </a:defRPr>
            </a:lvl2pPr>
            <a:lvl3pPr>
              <a:defRPr lang="en-GB" sz="1300" b="0" kern="1200" cap="none" spc="0" baseline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n-cs"/>
              </a:defRPr>
            </a:lvl3pPr>
            <a:lvl4pPr>
              <a:defRPr lang="en-GB" sz="1300" b="0" kern="1200" cap="none" spc="0" baseline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n-cs"/>
              </a:defRPr>
            </a:lvl4pPr>
            <a:lvl5pPr>
              <a:defRPr lang="en-US" sz="1300" b="0" kern="1200" cap="none" spc="0" baseline="0" dirty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n-cs"/>
              </a:defRPr>
            </a:lvl5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7F15D8E-F2BC-E44A-8D48-DB8E7E608A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7476" y="2758530"/>
            <a:ext cx="3094435" cy="435600"/>
          </a:xfrm>
        </p:spPr>
        <p:txBody>
          <a:bodyPr tIns="0" rIns="0" bIns="0">
            <a:noAutofit/>
          </a:bodyPr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b="0" kern="1200" cap="none" spc="0" baseline="0" dirty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n-cs"/>
              </a:defRPr>
            </a:lvl1pPr>
            <a:lvl2pPr>
              <a:defRPr lang="en-GB" sz="1300" b="0" kern="1200" cap="none" spc="0" baseline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n-cs"/>
              </a:defRPr>
            </a:lvl2pPr>
            <a:lvl3pPr>
              <a:defRPr lang="en-GB" sz="1300" b="0" kern="1200" cap="none" spc="0" baseline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n-cs"/>
              </a:defRPr>
            </a:lvl3pPr>
            <a:lvl4pPr>
              <a:defRPr lang="en-GB" sz="1300" b="0" kern="1200" cap="none" spc="0" baseline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n-cs"/>
              </a:defRPr>
            </a:lvl4pPr>
            <a:lvl5pPr>
              <a:defRPr lang="en-US" sz="1300" b="0" kern="1200" cap="none" spc="0" baseline="0" dirty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n-cs"/>
              </a:defRPr>
            </a:lvl5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D48D46-069B-2E46-8503-02EE66D5A6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0939" y="3952071"/>
            <a:ext cx="3094435" cy="360000"/>
          </a:xfrm>
        </p:spPr>
        <p:txBody>
          <a:bodyPr tIns="0" rIns="0" bIns="0">
            <a:noAutofit/>
          </a:bodyPr>
          <a:lstStyle>
            <a:lvl1pPr algn="r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b="0" kern="1200" cap="none" spc="0" baseline="0" dirty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n-cs"/>
              </a:defRPr>
            </a:lvl1pPr>
            <a:lvl2pPr>
              <a:defRPr lang="en-GB" sz="1300" b="0" kern="1200" cap="none" spc="0" baseline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n-cs"/>
              </a:defRPr>
            </a:lvl2pPr>
            <a:lvl3pPr>
              <a:defRPr lang="en-GB" sz="1300" b="0" kern="1200" cap="none" spc="0" baseline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n-cs"/>
              </a:defRPr>
            </a:lvl3pPr>
            <a:lvl4pPr>
              <a:defRPr lang="en-GB" sz="1300" b="0" kern="1200" cap="none" spc="0" baseline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n-cs"/>
              </a:defRPr>
            </a:lvl4pPr>
            <a:lvl5pPr>
              <a:defRPr lang="en-US" sz="1300" b="0" kern="1200" cap="none" spc="0" baseline="0" dirty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n-cs"/>
              </a:defRPr>
            </a:lvl5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17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don 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>
            <a:extLst>
              <a:ext uri="{FF2B5EF4-FFF2-40B4-BE49-F238E27FC236}">
                <a16:creationId xmlns:a16="http://schemas.microsoft.com/office/drawing/2014/main" id="{588154FE-0D91-48D0-8B33-D5E6EF436C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1388"/>
            <a:ext cx="12187066" cy="6855224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D5202955-74DD-43A9-C211-0981A2204F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3543824" y="275073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lang="en-US" sz="1300" b="0" kern="1200" cap="none" spc="0" baseline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16" y="2776615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3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 userDrawn="1">
          <p15:clr>
            <a:srgbClr val="FBAE40"/>
          </p15:clr>
        </p15:guide>
        <p15:guide id="4" pos="7357" userDrawn="1">
          <p15:clr>
            <a:srgbClr val="FBAE40"/>
          </p15:clr>
        </p15:guide>
        <p15:guide id="5" pos="1121" userDrawn="1">
          <p15:clr>
            <a:srgbClr val="FBAE40"/>
          </p15:clr>
        </p15:guide>
        <p15:guide id="6" orient="horz" pos="4074" userDrawn="1">
          <p15:clr>
            <a:srgbClr val="FBAE40"/>
          </p15:clr>
        </p15:guide>
        <p15:guide id="7" orient="horz" pos="213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apore 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90591A-A2D6-4535-ABC8-7D4808DCB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1388"/>
            <a:ext cx="12187066" cy="6855224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DD9A040-E142-3BFD-FA04-7442FB1483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2110198" y="3950684"/>
            <a:ext cx="3094434" cy="362309"/>
          </a:xfrm>
          <a:noFill/>
        </p:spPr>
        <p:txBody>
          <a:bodyPr lIns="0" tIns="0" rIns="0" anchor="t" anchorCtr="0"/>
          <a:lstStyle>
            <a:lvl1pPr algn="r"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29" y="3922567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3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terdam 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A3E073-E209-4081-9BBE-763DF2546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1388"/>
            <a:ext cx="12187066" cy="6855224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B026FAD5-BC86-0D42-B64E-3680AE6D93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3630380" y="274932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72" y="2775205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ton 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33585E-F565-4359-BACC-923382F556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1388"/>
            <a:ext cx="12187066" cy="6855224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9768350-1484-0905-ED5F-AA6E80FCD2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587178" y="323476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70" y="3260645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61FA07-0361-CC44-9D9E-9FA4AFF43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484313"/>
            <a:ext cx="11171238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16" r:id="rId2"/>
    <p:sldLayoutId id="2147483817" r:id="rId3"/>
    <p:sldLayoutId id="2147483818" r:id="rId4"/>
    <p:sldLayoutId id="2147483893" r:id="rId5"/>
    <p:sldLayoutId id="2147483872" r:id="rId6"/>
    <p:sldLayoutId id="2147483873" r:id="rId7"/>
    <p:sldLayoutId id="2147483874" r:id="rId8"/>
    <p:sldLayoutId id="2147483875" r:id="rId9"/>
    <p:sldLayoutId id="2147483819" r:id="rId10"/>
    <p:sldLayoutId id="2147483876" r:id="rId11"/>
    <p:sldLayoutId id="2147483680" r:id="rId12"/>
    <p:sldLayoutId id="2147483693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57" r:id="rId19"/>
    <p:sldLayoutId id="2147483883" r:id="rId20"/>
    <p:sldLayoutId id="2147483820" r:id="rId21"/>
    <p:sldLayoutId id="2147483824" r:id="rId22"/>
    <p:sldLayoutId id="2147483877" r:id="rId23"/>
    <p:sldLayoutId id="2147483884" r:id="rId24"/>
    <p:sldLayoutId id="2147483885" r:id="rId25"/>
    <p:sldLayoutId id="2147483887" r:id="rId26"/>
    <p:sldLayoutId id="2147483888" r:id="rId27"/>
    <p:sldLayoutId id="2147483889" r:id="rId28"/>
    <p:sldLayoutId id="2147483890" r:id="rId29"/>
  </p:sldLayoutIdLst>
  <p:transition>
    <p:fade/>
  </p:transition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3600" b="0" kern="1200" cap="all" baseline="0">
          <a:solidFill>
            <a:srgbClr val="009EB4"/>
          </a:solidFill>
          <a:latin typeface="ShellBold" panose="00000800000000000000" pitchFamily="50" charset="0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rgbClr val="009EB4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ShellBook" panose="00000500000000000000" pitchFamily="50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ShellBook" panose="00000500000000000000" pitchFamily="50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ShellBook" panose="00000500000000000000" pitchFamily="50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0" userDrawn="1">
          <p15:clr>
            <a:srgbClr val="F26B43"/>
          </p15:clr>
        </p15:guide>
        <p15:guide id="3" pos="7357" userDrawn="1">
          <p15:clr>
            <a:srgbClr val="F26B43"/>
          </p15:clr>
        </p15:guide>
        <p15:guide id="4" orient="horz" pos="640" userDrawn="1">
          <p15:clr>
            <a:srgbClr val="F26B43"/>
          </p15:clr>
        </p15:guide>
        <p15:guide id="5" orient="horz" pos="1139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  <p15:guide id="9" pos="3765" userDrawn="1">
          <p15:clr>
            <a:srgbClr val="F26B43"/>
          </p15:clr>
        </p15:guide>
        <p15:guide id="10" pos="3915" userDrawn="1">
          <p15:clr>
            <a:srgbClr val="F26B43"/>
          </p15:clr>
        </p15:guide>
        <p15:guide id="11" orient="horz" pos="320" userDrawn="1">
          <p15:clr>
            <a:srgbClr val="F26B43"/>
          </p15:clr>
        </p15:guide>
        <p15:guide id="12" orient="horz" pos="368" userDrawn="1">
          <p15:clr>
            <a:srgbClr val="F26B43"/>
          </p15:clr>
        </p15:guide>
        <p15:guide id="13" pos="1121" userDrawn="1">
          <p15:clr>
            <a:srgbClr val="F26B43"/>
          </p15:clr>
        </p15:guide>
        <p15:guide id="14" orient="horz" pos="42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8CEB99-6BF1-457E-AE81-54365F564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557156"/>
            <a:ext cx="10271162" cy="927157"/>
          </a:xfrm>
        </p:spPr>
        <p:txBody>
          <a:bodyPr>
            <a:normAutofit/>
          </a:bodyPr>
          <a:lstStyle/>
          <a:p>
            <a:r>
              <a:rPr lang="en-GB" sz="4000" dirty="0"/>
              <a:t>Learning &amp; improving is vital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0DD4-C6B8-44D4-B2BF-E1D27C7F7D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Causal Reasoning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10249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0E3D-EE93-4486-A846-A9A9386D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Small group exercise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4ECDC-4BAC-448D-AC8D-9B06897F1B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98125" y="2202960"/>
            <a:ext cx="8786812" cy="312126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GB" sz="2000" b="1"/>
              <a:t>OBSERVATION</a:t>
            </a:r>
          </a:p>
          <a:p>
            <a:pPr marL="285750" lvl="1" indent="-285750"/>
            <a:r>
              <a:rPr lang="en-GB" sz="2000"/>
              <a:t>The data that “struck” me the most (My “evidence” with no assessment)  </a:t>
            </a:r>
          </a:p>
          <a:p>
            <a:pPr marL="285750" lvl="1" indent="-285750"/>
            <a:endParaRPr lang="en-GB" sz="2000"/>
          </a:p>
          <a:p>
            <a:pPr marL="0" lvl="1" indent="0">
              <a:buNone/>
            </a:pPr>
            <a:r>
              <a:rPr lang="en-GB" sz="2000" b="1"/>
              <a:t>INSIGHT</a:t>
            </a:r>
          </a:p>
          <a:p>
            <a:pPr marL="285750" lvl="1" indent="-285750"/>
            <a:r>
              <a:rPr lang="en-GB" sz="2000"/>
              <a:t>The meaning I make from my observation (my “aha”)</a:t>
            </a:r>
          </a:p>
          <a:p>
            <a:pPr marL="285750" lvl="1" indent="-285750"/>
            <a:endParaRPr lang="en-GB" sz="2000"/>
          </a:p>
          <a:p>
            <a:pPr marL="0" lvl="1" indent="0">
              <a:buNone/>
            </a:pPr>
            <a:r>
              <a:rPr lang="en-GB" sz="2000" b="1"/>
              <a:t>CONCLUSION</a:t>
            </a:r>
          </a:p>
          <a:p>
            <a:pPr marL="285750" lvl="1" indent="-285750"/>
            <a:r>
              <a:rPr lang="en-GB" sz="2000"/>
              <a:t>If (my insight) is true, then this (my conclusion) might also be true</a:t>
            </a:r>
          </a:p>
          <a:p>
            <a:pPr marL="285750" lvl="1" indent="-285750"/>
            <a:endParaRPr lang="en-GB" sz="20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E9582-8E3A-4179-9D50-6C12BB1173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Learning &amp; Improving is Vital </a:t>
            </a:r>
          </a:p>
        </p:txBody>
      </p:sp>
    </p:spTree>
    <p:extLst>
      <p:ext uri="{BB962C8B-B14F-4D97-AF65-F5344CB8AC3E}">
        <p14:creationId xmlns:p14="http://schemas.microsoft.com/office/powerpoint/2010/main" val="91083140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0E3D-EE93-4486-A846-A9A9386D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Small group exercise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4ECDC-4BAC-448D-AC8D-9B06897F1B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81186" y="2205951"/>
            <a:ext cx="7935912" cy="312126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GB" sz="2000" b="1"/>
              <a:t>AT YOUR TABLE: </a:t>
            </a:r>
          </a:p>
          <a:p>
            <a:pPr marL="285750" lvl="1" indent="-285750"/>
            <a:r>
              <a:rPr lang="en-GB" sz="2000"/>
              <a:t>Discuss your initial impressions.</a:t>
            </a:r>
          </a:p>
          <a:p>
            <a:pPr marL="0" lvl="1" indent="0">
              <a:buNone/>
            </a:pPr>
            <a:endParaRPr lang="en-GB" sz="2000"/>
          </a:p>
          <a:p>
            <a:pPr marL="0" lvl="1" indent="0">
              <a:buNone/>
            </a:pPr>
            <a:r>
              <a:rPr lang="en-GB" sz="2000" b="1"/>
              <a:t>INDIVIDUALLY:</a:t>
            </a:r>
          </a:p>
          <a:p>
            <a:pPr marL="285750" lvl="1" indent="-285750"/>
            <a:r>
              <a:rPr lang="en-GB" sz="2000"/>
              <a:t>Complete an Observation, Insight and Conclusion.</a:t>
            </a:r>
          </a:p>
          <a:p>
            <a:pPr marL="285750" lvl="1" indent="-285750"/>
            <a:endParaRPr lang="en-GB" sz="2000"/>
          </a:p>
          <a:p>
            <a:pPr marL="0" lvl="1" indent="0">
              <a:buNone/>
            </a:pPr>
            <a:r>
              <a:rPr lang="en-GB" sz="2000" b="1"/>
              <a:t>WITH A PARTNER:</a:t>
            </a:r>
          </a:p>
          <a:p>
            <a:pPr marL="285750" lvl="1" indent="-285750"/>
            <a:r>
              <a:rPr lang="en-GB" sz="2000"/>
              <a:t>Discuss your Observation, Insight and Conclusion.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E9582-8E3A-4179-9D50-6C12BB1173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Learning &amp; Improving is Vital </a:t>
            </a:r>
          </a:p>
        </p:txBody>
      </p:sp>
    </p:spTree>
    <p:extLst>
      <p:ext uri="{BB962C8B-B14F-4D97-AF65-F5344CB8AC3E}">
        <p14:creationId xmlns:p14="http://schemas.microsoft.com/office/powerpoint/2010/main" val="28618103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9E4DB9-B48F-4488-8070-8CAC0210F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LEARNING &amp; IMPROVING</a:t>
            </a:r>
            <a:br>
              <a:rPr lang="en-GB"/>
            </a:br>
            <a:r>
              <a:rPr lang="en-GB"/>
              <a:t>IS VITAL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81784-707F-4491-B007-AC612A9F12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Plenary  </a:t>
            </a:r>
          </a:p>
        </p:txBody>
      </p:sp>
    </p:spTree>
    <p:extLst>
      <p:ext uri="{BB962C8B-B14F-4D97-AF65-F5344CB8AC3E}">
        <p14:creationId xmlns:p14="http://schemas.microsoft.com/office/powerpoint/2010/main" val="369621982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0E3D-EE93-4486-A846-A9A9386D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Small group exercise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4ECDC-4BAC-448D-AC8D-9B06897F1B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64253" y="2202960"/>
            <a:ext cx="7935912" cy="312126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GB" sz="2000" b="1"/>
              <a:t>AT YOUR TABLE: </a:t>
            </a:r>
          </a:p>
          <a:p>
            <a:pPr marL="285750" lvl="1" indent="-285750"/>
            <a:r>
              <a:rPr lang="en-GB" sz="2000"/>
              <a:t>Read and discuss additional information.</a:t>
            </a:r>
          </a:p>
          <a:p>
            <a:pPr marL="0" lvl="1" indent="0">
              <a:buNone/>
            </a:pPr>
            <a:endParaRPr lang="en-GB" sz="2000" b="1"/>
          </a:p>
          <a:p>
            <a:pPr marL="0" lvl="1" indent="0">
              <a:buNone/>
            </a:pPr>
            <a:r>
              <a:rPr lang="en-GB" sz="2000" b="1"/>
              <a:t>WITH A PARTNER:</a:t>
            </a:r>
          </a:p>
          <a:p>
            <a:pPr marL="285750" lvl="1" indent="-285750"/>
            <a:r>
              <a:rPr lang="en-GB" sz="2000"/>
              <a:t>Discuss how your thinking has changed. </a:t>
            </a:r>
          </a:p>
          <a:p>
            <a:pPr marL="0" lvl="1" indent="0">
              <a:buNone/>
            </a:pPr>
            <a:endParaRPr lang="en-GB" sz="2000" b="1"/>
          </a:p>
          <a:p>
            <a:pPr marL="0" lvl="1" indent="0">
              <a:buNone/>
            </a:pPr>
            <a:r>
              <a:rPr lang="en-GB" sz="2000" b="1"/>
              <a:t>INDIVIDUALLY:</a:t>
            </a:r>
          </a:p>
          <a:p>
            <a:pPr marL="285750" lvl="1" indent="-285750"/>
            <a:r>
              <a:rPr lang="en-GB" sz="2000"/>
              <a:t>Enhance or write a new Observation, Insight and Conclusion.</a:t>
            </a:r>
          </a:p>
          <a:p>
            <a:pPr marL="285750" lvl="1" indent="-285750"/>
            <a:endParaRPr lang="en-GB" sz="20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E9582-8E3A-4179-9D50-6C12BB1173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Learning &amp; Improving is Vital </a:t>
            </a:r>
          </a:p>
        </p:txBody>
      </p:sp>
    </p:spTree>
    <p:extLst>
      <p:ext uri="{BB962C8B-B14F-4D97-AF65-F5344CB8AC3E}">
        <p14:creationId xmlns:p14="http://schemas.microsoft.com/office/powerpoint/2010/main" val="167611097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9E4DB9-B48F-4488-8070-8CAC0210F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LEARNING &amp; IMPROVING</a:t>
            </a:r>
            <a:br>
              <a:rPr lang="en-GB"/>
            </a:br>
            <a:r>
              <a:rPr lang="en-GB"/>
              <a:t>IS VITAL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81784-707F-4491-B007-AC612A9F12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Plenary  </a:t>
            </a:r>
          </a:p>
        </p:txBody>
      </p:sp>
    </p:spTree>
    <p:extLst>
      <p:ext uri="{BB962C8B-B14F-4D97-AF65-F5344CB8AC3E}">
        <p14:creationId xmlns:p14="http://schemas.microsoft.com/office/powerpoint/2010/main" val="178687996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0E3D-EE93-4486-A846-A9A9386D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&amp; improving is vital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4ECDC-4BAC-448D-AC8D-9B06897F1B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79588" y="2219893"/>
            <a:ext cx="7935912" cy="3121269"/>
          </a:xfrm>
        </p:spPr>
        <p:txBody>
          <a:bodyPr>
            <a:normAutofit/>
          </a:bodyPr>
          <a:lstStyle/>
          <a:p>
            <a:pPr marL="285750" lvl="1" indent="-285750">
              <a:spcBef>
                <a:spcPts val="1200"/>
              </a:spcBef>
            </a:pPr>
            <a:r>
              <a:rPr lang="en-GB" sz="2400" dirty="0"/>
              <a:t>Three types of reasoning: Defensive, Solution, Causal</a:t>
            </a:r>
          </a:p>
          <a:p>
            <a:pPr marL="285750" lvl="1" indent="-285750">
              <a:spcBef>
                <a:spcPts val="1200"/>
              </a:spcBef>
            </a:pPr>
            <a:r>
              <a:rPr lang="en-GB" sz="2400" dirty="0"/>
              <a:t>Imperative to focus on what DID happen</a:t>
            </a:r>
          </a:p>
          <a:p>
            <a:pPr marL="285750" lvl="1" indent="-285750">
              <a:spcBef>
                <a:spcPts val="1200"/>
              </a:spcBef>
            </a:pPr>
            <a:r>
              <a:rPr lang="en-GB" sz="2400" dirty="0"/>
              <a:t>Always more than one root cause</a:t>
            </a:r>
          </a:p>
          <a:p>
            <a:pPr marL="285750" lvl="1" indent="-285750">
              <a:spcBef>
                <a:spcPts val="1200"/>
              </a:spcBef>
            </a:pPr>
            <a:r>
              <a:rPr lang="en-GB" sz="2400" dirty="0"/>
              <a:t>Importance of looking at a situation from all angles</a:t>
            </a:r>
          </a:p>
          <a:p>
            <a:pPr marL="285750" lvl="1" indent="-285750">
              <a:spcBef>
                <a:spcPts val="1200"/>
              </a:spcBef>
            </a:pPr>
            <a:endParaRPr lang="en-GB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E9582-8E3A-4179-9D50-6C12BB1173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marR="0" lvl="0" indent="0" algn="l" defTabSz="357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DD1D21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Causal Reasoning</a:t>
            </a:r>
          </a:p>
        </p:txBody>
      </p:sp>
    </p:spTree>
    <p:extLst>
      <p:ext uri="{BB962C8B-B14F-4D97-AF65-F5344CB8AC3E}">
        <p14:creationId xmlns:p14="http://schemas.microsoft.com/office/powerpoint/2010/main" val="144407732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592240-C674-4B40-8AAA-4E4322D4D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557156"/>
            <a:ext cx="10454042" cy="927157"/>
          </a:xfrm>
        </p:spPr>
        <p:txBody>
          <a:bodyPr>
            <a:normAutofit/>
          </a:bodyPr>
          <a:lstStyle/>
          <a:p>
            <a:r>
              <a:rPr lang="en-GB"/>
              <a:t>Learning &amp; improving is vital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D4EC0-AFDD-459F-9145-0F59923D65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Causal Reasoning</a:t>
            </a:r>
          </a:p>
        </p:txBody>
      </p:sp>
    </p:spTree>
    <p:extLst>
      <p:ext uri="{BB962C8B-B14F-4D97-AF65-F5344CB8AC3E}">
        <p14:creationId xmlns:p14="http://schemas.microsoft.com/office/powerpoint/2010/main" val="126090805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0E3D-EE93-4486-A846-A9A9386D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Small group exercise 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4ECDC-4BAC-448D-AC8D-9B06897F1B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81186" y="2270692"/>
            <a:ext cx="7639332" cy="312126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kern="1200" dirty="0">
                <a:solidFill>
                  <a:srgbClr val="595959"/>
                </a:solidFill>
                <a:effectLst/>
                <a:latin typeface="ShellMedium" panose="00000600000000000000" charset="0"/>
                <a:ea typeface="+mn-ea"/>
                <a:cs typeface="+mn-cs"/>
              </a:rPr>
              <a:t>What will you do to initiate or continue with Causal Reasoning and w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ShellMedium" panose="00000600000000000000" charset="0"/>
                <a:ea typeface="+mn-ea"/>
                <a:cs typeface="+mn-cs"/>
              </a:rPr>
              <a:t>hat will you take back into your 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ShellMedium" panose="00000600000000000000" charset="0"/>
                <a:ea typeface="+mn-ea"/>
                <a:cs typeface="+mn-cs"/>
              </a:rPr>
              <a:t>organisation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ShellMedium" panose="00000600000000000000" charset="0"/>
                <a:ea typeface="+mn-ea"/>
                <a:cs typeface="+mn-cs"/>
              </a:rPr>
              <a:t>?</a:t>
            </a:r>
            <a:br>
              <a:rPr lang="en-US" sz="2000" b="0" i="0" kern="1200" dirty="0">
                <a:solidFill>
                  <a:schemeClr val="tx1"/>
                </a:solidFill>
                <a:effectLst/>
                <a:latin typeface="ShellMedium" panose="00000600000000000000" charset="0"/>
                <a:ea typeface="+mn-ea"/>
                <a:cs typeface="+mn-cs"/>
              </a:rPr>
            </a:br>
            <a:endParaRPr lang="en-US" sz="2000" b="0" i="0" kern="1200" dirty="0">
              <a:solidFill>
                <a:schemeClr val="tx1"/>
              </a:solidFill>
              <a:effectLst/>
              <a:latin typeface="ShellMedium" panose="00000600000000000000" charset="0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rgbClr val="595959"/>
                </a:solidFill>
                <a:latin typeface="ShellMedium" panose="00000600000000000000" charset="0"/>
                <a:cs typeface="+mn-cs"/>
              </a:rPr>
              <a:t>What challenges do you anticipate and how will you overcome them?</a:t>
            </a:r>
            <a:br>
              <a:rPr lang="en-GB" sz="2000" dirty="0">
                <a:solidFill>
                  <a:srgbClr val="595959"/>
                </a:solidFill>
                <a:latin typeface="ShellMedium" panose="00000600000000000000" charset="0"/>
                <a:cs typeface="+mn-cs"/>
              </a:rPr>
            </a:br>
            <a:endParaRPr lang="en-GB" sz="2000" dirty="0">
              <a:solidFill>
                <a:srgbClr val="595959"/>
              </a:solidFill>
              <a:latin typeface="ShellMedium" panose="00000600000000000000" charset="0"/>
              <a:cs typeface="+mn-cs"/>
            </a:endParaRPr>
          </a:p>
          <a:p>
            <a:pPr marL="342900" indent="-342900" defTabSz="1219170"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595959"/>
                </a:solidFill>
                <a:latin typeface="ShellMedium" panose="00000600000000000000" charset="0"/>
                <a:cs typeface="+mn-cs"/>
              </a:rPr>
              <a:t>How will you know the effectiveness of your actions? </a:t>
            </a:r>
          </a:p>
          <a:p>
            <a:pPr marL="285750" lvl="1" indent="-285750"/>
            <a:endParaRPr lang="en-GB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E9582-8E3A-4179-9D50-6C12BB1173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Learning &amp; Improving is Vital </a:t>
            </a:r>
          </a:p>
        </p:txBody>
      </p:sp>
    </p:spTree>
    <p:extLst>
      <p:ext uri="{BB962C8B-B14F-4D97-AF65-F5344CB8AC3E}">
        <p14:creationId xmlns:p14="http://schemas.microsoft.com/office/powerpoint/2010/main" val="132467876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9E4DB9-B48F-4488-8070-8CAC0210F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LEARNING &amp; IMPROVING</a:t>
            </a:r>
            <a:br>
              <a:rPr lang="en-GB"/>
            </a:br>
            <a:r>
              <a:rPr lang="en-GB"/>
              <a:t>IS VITAL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81784-707F-4491-B007-AC612A9F12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Plenary  </a:t>
            </a:r>
          </a:p>
        </p:txBody>
      </p:sp>
    </p:spTree>
    <p:extLst>
      <p:ext uri="{BB962C8B-B14F-4D97-AF65-F5344CB8AC3E}">
        <p14:creationId xmlns:p14="http://schemas.microsoft.com/office/powerpoint/2010/main" val="222823659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1B8090-9CF8-47B0-9D88-1990175A5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Time to reflect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37E0B-7BE2-426B-BA0E-24D0E6269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Make notes in your notebook as you reflect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12D3CC-EB05-4041-821A-1E19316BFC82}"/>
              </a:ext>
            </a:extLst>
          </p:cNvPr>
          <p:cNvSpPr txBox="1">
            <a:spLocks/>
          </p:cNvSpPr>
          <p:nvPr/>
        </p:nvSpPr>
        <p:spPr>
          <a:xfrm>
            <a:off x="627321" y="2188446"/>
            <a:ext cx="6390167" cy="4338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ShellMedium" panose="00000600000000000000" pitchFamily="50" charset="0"/>
                <a:ea typeface="+mn-ea"/>
                <a:cs typeface="+mn-cs"/>
              </a:defRPr>
            </a:lvl1pPr>
            <a:lvl2pPr marL="230400" indent="-230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9EB4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ShellMedium" panose="00000600000000000000" pitchFamily="50" charset="0"/>
                <a:ea typeface="+mn-ea"/>
                <a:cs typeface="+mn-cs"/>
              </a:defRPr>
            </a:lvl2pPr>
            <a:lvl3pPr marL="4590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ShellMedium" panose="00000600000000000000" pitchFamily="50" charset="0"/>
                <a:ea typeface="+mn-ea"/>
                <a:cs typeface="+mn-cs"/>
              </a:defRPr>
            </a:lvl3pPr>
            <a:lvl4pPr marL="6876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 baseline="0">
                <a:solidFill>
                  <a:schemeClr val="tx1"/>
                </a:solidFill>
                <a:latin typeface="ShellMedium" panose="00000600000000000000" pitchFamily="50" charset="0"/>
                <a:ea typeface="+mn-ea"/>
                <a:cs typeface="+mn-cs"/>
              </a:defRPr>
            </a:lvl4pPr>
            <a:lvl5pPr marL="890800" indent="-2032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ShellMedium" panose="00000600000000000000" pitchFamily="50" charset="0"/>
                <a:ea typeface="+mn-ea"/>
                <a:cs typeface="+mn-cs"/>
              </a:defRPr>
            </a:lvl5pPr>
            <a:lvl6pPr marL="1043200" indent="-152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ShellBook" panose="00000500000000000000" pitchFamily="50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ShellBook" panose="00000500000000000000" pitchFamily="50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ShellBook" panose="00000500000000000000" pitchFamily="50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/>
              <a:t> What are your reflections? </a:t>
            </a:r>
          </a:p>
          <a:p>
            <a:pPr lvl="1"/>
            <a:r>
              <a:rPr lang="en-GB" sz="2400"/>
              <a:t> What does causal reasoning mean to me?</a:t>
            </a:r>
          </a:p>
          <a:p>
            <a:pPr lvl="1"/>
            <a:r>
              <a:rPr lang="en-GB" sz="2400"/>
              <a:t> How will I take this back into my business?</a:t>
            </a:r>
          </a:p>
        </p:txBody>
      </p:sp>
    </p:spTree>
    <p:extLst>
      <p:ext uri="{BB962C8B-B14F-4D97-AF65-F5344CB8AC3E}">
        <p14:creationId xmlns:p14="http://schemas.microsoft.com/office/powerpoint/2010/main" val="15121847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34AE-33B9-447E-8481-42FD64D3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Human performance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995F1-572F-4343-B328-66F43967BA7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31988" y="2269002"/>
            <a:ext cx="7935912" cy="3121269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404040"/>
              </a:buClr>
              <a:buFont typeface="+mj-lt"/>
              <a:buAutoNum type="arabicPeriod"/>
            </a:pPr>
            <a:r>
              <a:rPr lang="en-GB" sz="2800" dirty="0"/>
              <a:t> People make mistakes</a:t>
            </a:r>
          </a:p>
          <a:p>
            <a:pPr marL="342900" indent="-342900">
              <a:buClr>
                <a:srgbClr val="404040"/>
              </a:buClr>
              <a:buFont typeface="+mj-lt"/>
              <a:buAutoNum type="arabicPeriod"/>
            </a:pPr>
            <a:r>
              <a:rPr lang="en-GB" sz="2800" dirty="0"/>
              <a:t> Blame fixes nothing</a:t>
            </a:r>
          </a:p>
          <a:p>
            <a:pPr marL="342900" indent="-342900">
              <a:buClr>
                <a:srgbClr val="404040"/>
              </a:buClr>
              <a:buFont typeface="+mj-lt"/>
              <a:buAutoNum type="arabicPeriod"/>
            </a:pPr>
            <a:r>
              <a:rPr lang="en-GB" sz="2800" dirty="0"/>
              <a:t> Learning and improving is vital</a:t>
            </a:r>
          </a:p>
          <a:p>
            <a:pPr marL="342900" indent="-342900">
              <a:buClr>
                <a:srgbClr val="404040"/>
              </a:buClr>
              <a:buFont typeface="+mj-lt"/>
              <a:buAutoNum type="arabicPeriod"/>
            </a:pPr>
            <a:r>
              <a:rPr lang="en-GB" sz="2800" dirty="0"/>
              <a:t> Context drives behaviour</a:t>
            </a:r>
          </a:p>
          <a:p>
            <a:pPr marL="342900" indent="-342900">
              <a:buClr>
                <a:srgbClr val="404040"/>
              </a:buClr>
              <a:buFont typeface="+mj-lt"/>
              <a:buAutoNum type="arabicPeriod"/>
            </a:pPr>
            <a:r>
              <a:rPr lang="en-GB" sz="2800" dirty="0"/>
              <a:t> How you respond matters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2CC63-2254-4670-B000-2E5A6BFE49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Todd Conklin’s 5 Principles of Human Performance </a:t>
            </a:r>
          </a:p>
        </p:txBody>
      </p:sp>
    </p:spTree>
    <p:extLst>
      <p:ext uri="{BB962C8B-B14F-4D97-AF65-F5344CB8AC3E}">
        <p14:creationId xmlns:p14="http://schemas.microsoft.com/office/powerpoint/2010/main" val="62944580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F078-0AB0-4BAC-A340-2231007A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&amp; IMPROVING IS VITAL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79163-657A-40B5-9449-EB43FF301C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13454" y="2186027"/>
            <a:ext cx="7935912" cy="3121269"/>
          </a:xfrm>
        </p:spPr>
        <p:txBody>
          <a:bodyPr>
            <a:normAutofit/>
          </a:bodyPr>
          <a:lstStyle/>
          <a:p>
            <a:pPr marL="269875" lvl="1" indent="-269875">
              <a:spcBef>
                <a:spcPts val="1200"/>
              </a:spcBef>
            </a:pPr>
            <a:r>
              <a:rPr lang="en-GB" sz="2400" dirty="0"/>
              <a:t>Deliver on the commitments you have noted</a:t>
            </a:r>
          </a:p>
          <a:p>
            <a:pPr marL="269875" lvl="1" indent="-269875">
              <a:spcBef>
                <a:spcPts val="1200"/>
              </a:spcBef>
            </a:pPr>
            <a:r>
              <a:rPr lang="en-GB" sz="2400" dirty="0"/>
              <a:t>Start to use the principle of Causal Reasoning in your organisation</a:t>
            </a:r>
          </a:p>
          <a:p>
            <a:pPr marL="269875" lvl="1" indent="-269875">
              <a:spcBef>
                <a:spcPts val="1200"/>
              </a:spcBef>
            </a:pPr>
            <a:r>
              <a:rPr lang="en-GB" sz="2400" dirty="0"/>
              <a:t>Run a similar Causal Reasoning Awareness Session   with your team</a:t>
            </a:r>
          </a:p>
          <a:p>
            <a:pPr marL="269875" lvl="1" indent="-269875">
              <a:spcBef>
                <a:spcPts val="1200"/>
              </a:spcBef>
              <a:buNone/>
            </a:pPr>
            <a:endParaRPr lang="en-GB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74B0C-D2A4-4022-8DD2-F86A75AFC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Actions from the Causal Reasoning session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11948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38941-C09B-45C8-BA7C-9B69057F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&amp; IMPROVING IS VITAL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2B49D-1509-42E6-8F08-1BFC35B148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02872" y="2399073"/>
            <a:ext cx="7935912" cy="312126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sz="3200"/>
              <a:t>In order to </a:t>
            </a:r>
            <a:r>
              <a:rPr lang="en-GB" sz="4000" b="1">
                <a:solidFill>
                  <a:srgbClr val="009EB4"/>
                </a:solidFill>
              </a:rPr>
              <a:t>learn</a:t>
            </a:r>
            <a:r>
              <a:rPr lang="en-GB" sz="3200"/>
              <a:t> and take</a:t>
            </a:r>
            <a:br>
              <a:rPr lang="en-GB" sz="3200"/>
            </a:br>
            <a:r>
              <a:rPr lang="en-GB" sz="4000" b="1">
                <a:solidFill>
                  <a:srgbClr val="009EB4"/>
                </a:solidFill>
              </a:rPr>
              <a:t>corrective action</a:t>
            </a:r>
          </a:p>
          <a:p>
            <a:pPr algn="ctr"/>
            <a:endParaRPr lang="en-GB" sz="2000"/>
          </a:p>
          <a:p>
            <a:pPr algn="ctr"/>
            <a:r>
              <a:rPr lang="en-GB" sz="3200"/>
              <a:t>We must discover the </a:t>
            </a:r>
            <a:r>
              <a:rPr lang="en-GB" sz="4000" b="1">
                <a:solidFill>
                  <a:srgbClr val="009EB4"/>
                </a:solidFill>
              </a:rPr>
              <a:t>causes</a:t>
            </a:r>
            <a:br>
              <a:rPr lang="en-GB" sz="3200" b="1">
                <a:solidFill>
                  <a:srgbClr val="009EB4"/>
                </a:solidFill>
              </a:rPr>
            </a:br>
            <a:r>
              <a:rPr lang="en-GB" sz="3200"/>
              <a:t>of our current performance</a:t>
            </a:r>
          </a:p>
          <a:p>
            <a:endParaRPr lang="en-GB" sz="20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C8082-16B0-4057-BB1D-80B64DC8BC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How do we learn and improve? </a:t>
            </a:r>
          </a:p>
        </p:txBody>
      </p:sp>
    </p:spTree>
    <p:extLst>
      <p:ext uri="{BB962C8B-B14F-4D97-AF65-F5344CB8AC3E}">
        <p14:creationId xmlns:p14="http://schemas.microsoft.com/office/powerpoint/2010/main" val="286006256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ACCF4-601A-4465-9BDA-7859CBEB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&amp; improving is vital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FDA9A-27E5-4D68-B7BD-FB8B22A503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79587" y="2305899"/>
            <a:ext cx="8483349" cy="3937931"/>
          </a:xfrm>
        </p:spPr>
        <p:txBody>
          <a:bodyPr>
            <a:normAutofit/>
          </a:bodyPr>
          <a:lstStyle/>
          <a:p>
            <a:pPr lvl="1"/>
            <a:r>
              <a:rPr lang="en-GB" sz="2400" b="1" dirty="0"/>
              <a:t>Solution reasoning: </a:t>
            </a:r>
            <a:r>
              <a:rPr lang="en-GB" sz="2400" dirty="0"/>
              <a:t> </a:t>
            </a:r>
            <a:br>
              <a:rPr lang="en-GB" sz="2400" dirty="0"/>
            </a:br>
            <a:br>
              <a:rPr lang="en-GB" sz="2400" dirty="0"/>
            </a:br>
            <a:endParaRPr lang="en-GB" sz="2400" dirty="0"/>
          </a:p>
          <a:p>
            <a:pPr lvl="1"/>
            <a:r>
              <a:rPr lang="en-GB" sz="2400" b="1" dirty="0"/>
              <a:t>Defensive reasoning: </a:t>
            </a:r>
            <a:r>
              <a:rPr lang="en-GB" sz="2400" dirty="0"/>
              <a:t> </a:t>
            </a:r>
            <a:br>
              <a:rPr lang="en-GB" sz="2400" dirty="0"/>
            </a:br>
            <a:br>
              <a:rPr lang="en-GB" sz="2400" dirty="0"/>
            </a:br>
            <a:endParaRPr lang="en-GB" sz="2400" dirty="0"/>
          </a:p>
          <a:p>
            <a:pPr lvl="1"/>
            <a:r>
              <a:rPr lang="en-GB" sz="2400" b="1" dirty="0"/>
              <a:t>Causal reasoning: 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BB247-B3D7-4E97-8DB9-B594861F27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Three common reasoning orientations</a:t>
            </a:r>
          </a:p>
        </p:txBody>
      </p:sp>
    </p:spTree>
    <p:extLst>
      <p:ext uri="{BB962C8B-B14F-4D97-AF65-F5344CB8AC3E}">
        <p14:creationId xmlns:p14="http://schemas.microsoft.com/office/powerpoint/2010/main" val="398936113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ACCF4-601A-4465-9BDA-7859CBEB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&amp; improving is vital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FDA9A-27E5-4D68-B7BD-FB8B22A503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79587" y="2305899"/>
            <a:ext cx="8483349" cy="3937931"/>
          </a:xfrm>
        </p:spPr>
        <p:txBody>
          <a:bodyPr>
            <a:normAutofit/>
          </a:bodyPr>
          <a:lstStyle/>
          <a:p>
            <a:pPr lvl="1"/>
            <a:r>
              <a:rPr lang="en-GB" sz="2400" b="1" dirty="0"/>
              <a:t>Solution reasoning: </a:t>
            </a:r>
            <a:r>
              <a:rPr lang="en-GB" sz="2400" dirty="0"/>
              <a:t>Determining what immediate action to take to fix or prevent the problem</a:t>
            </a:r>
            <a:br>
              <a:rPr lang="en-GB" sz="2400" dirty="0"/>
            </a:br>
            <a:endParaRPr lang="en-GB" sz="2400" dirty="0"/>
          </a:p>
          <a:p>
            <a:pPr lvl="1"/>
            <a:r>
              <a:rPr lang="en-GB" sz="2400" b="1" dirty="0"/>
              <a:t>Defensive reasoning: </a:t>
            </a:r>
            <a:r>
              <a:rPr lang="en-GB" sz="2400" dirty="0"/>
              <a:t> </a:t>
            </a:r>
            <a:br>
              <a:rPr lang="en-GB" sz="2400" dirty="0"/>
            </a:br>
            <a:br>
              <a:rPr lang="en-GB" sz="2400" dirty="0"/>
            </a:br>
            <a:endParaRPr lang="en-GB" sz="2400" dirty="0"/>
          </a:p>
          <a:p>
            <a:pPr lvl="1"/>
            <a:r>
              <a:rPr lang="en-GB" sz="2400" b="1" dirty="0"/>
              <a:t>Causal reasoning: 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BB247-B3D7-4E97-8DB9-B594861F27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Three common reasoning orientations</a:t>
            </a:r>
          </a:p>
        </p:txBody>
      </p:sp>
    </p:spTree>
    <p:extLst>
      <p:ext uri="{BB962C8B-B14F-4D97-AF65-F5344CB8AC3E}">
        <p14:creationId xmlns:p14="http://schemas.microsoft.com/office/powerpoint/2010/main" val="269528297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ACCF4-601A-4465-9BDA-7859CBEB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&amp; improving is vital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FDA9A-27E5-4D68-B7BD-FB8B22A503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79587" y="2305899"/>
            <a:ext cx="8483349" cy="3937931"/>
          </a:xfrm>
        </p:spPr>
        <p:txBody>
          <a:bodyPr>
            <a:normAutofit/>
          </a:bodyPr>
          <a:lstStyle/>
          <a:p>
            <a:pPr lvl="1"/>
            <a:r>
              <a:rPr lang="en-GB" sz="2400" b="1" dirty="0"/>
              <a:t>Solution reasoning: </a:t>
            </a:r>
            <a:r>
              <a:rPr lang="en-GB" sz="2400" dirty="0"/>
              <a:t>Determining what immediate action to take to fix or prevent the problem</a:t>
            </a:r>
            <a:br>
              <a:rPr lang="en-GB" sz="2400" dirty="0"/>
            </a:br>
            <a:endParaRPr lang="en-GB" sz="2400" dirty="0"/>
          </a:p>
          <a:p>
            <a:pPr lvl="1"/>
            <a:r>
              <a:rPr lang="en-GB" sz="2400" b="1" dirty="0"/>
              <a:t>Defensive reasoning: </a:t>
            </a:r>
            <a:r>
              <a:rPr lang="en-GB" sz="2400" dirty="0"/>
              <a:t>Determining what failed, was missed or was wrong</a:t>
            </a:r>
            <a:br>
              <a:rPr lang="en-GB" sz="2400" dirty="0"/>
            </a:br>
            <a:endParaRPr lang="en-GB" sz="2400" dirty="0"/>
          </a:p>
          <a:p>
            <a:pPr lvl="1"/>
            <a:r>
              <a:rPr lang="en-GB" sz="2400" b="1" dirty="0"/>
              <a:t>Causal reasoning: 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BB247-B3D7-4E97-8DB9-B594861F27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Three common reasoning orientations</a:t>
            </a:r>
          </a:p>
        </p:txBody>
      </p:sp>
    </p:spTree>
    <p:extLst>
      <p:ext uri="{BB962C8B-B14F-4D97-AF65-F5344CB8AC3E}">
        <p14:creationId xmlns:p14="http://schemas.microsoft.com/office/powerpoint/2010/main" val="178175976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ACCF4-601A-4465-9BDA-7859CBEB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&amp; improving is vital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FDA9A-27E5-4D68-B7BD-FB8B22A503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79587" y="2305899"/>
            <a:ext cx="8483349" cy="3937931"/>
          </a:xfrm>
        </p:spPr>
        <p:txBody>
          <a:bodyPr>
            <a:normAutofit/>
          </a:bodyPr>
          <a:lstStyle/>
          <a:p>
            <a:pPr lvl="1"/>
            <a:r>
              <a:rPr lang="en-GB" sz="2400" b="1" dirty="0"/>
              <a:t>Solution reasoning: </a:t>
            </a:r>
            <a:r>
              <a:rPr lang="en-GB" sz="2400" dirty="0"/>
              <a:t>Determining what immediate action to take to fix or prevent the problem</a:t>
            </a:r>
            <a:br>
              <a:rPr lang="en-GB" sz="2400" dirty="0"/>
            </a:br>
            <a:endParaRPr lang="en-GB" sz="2400" dirty="0"/>
          </a:p>
          <a:p>
            <a:pPr lvl="1"/>
            <a:r>
              <a:rPr lang="en-GB" sz="2400" b="1" dirty="0"/>
              <a:t>Defensive reasoning: </a:t>
            </a:r>
            <a:r>
              <a:rPr lang="en-GB" sz="2400" dirty="0"/>
              <a:t>Determining what failed, was missed or was wrong</a:t>
            </a:r>
            <a:br>
              <a:rPr lang="en-GB" sz="2400" dirty="0"/>
            </a:br>
            <a:endParaRPr lang="en-GB" sz="2400" dirty="0"/>
          </a:p>
          <a:p>
            <a:pPr lvl="1"/>
            <a:r>
              <a:rPr lang="en-GB" sz="2400" b="1" dirty="0"/>
              <a:t>Causal reasoning: </a:t>
            </a:r>
            <a:r>
              <a:rPr lang="en-GB" sz="2400" dirty="0"/>
              <a:t>Determining what actually happened that created the problem 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BB247-B3D7-4E97-8DB9-B594861F27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Three common reasoning orientations</a:t>
            </a:r>
          </a:p>
        </p:txBody>
      </p:sp>
    </p:spTree>
    <p:extLst>
      <p:ext uri="{BB962C8B-B14F-4D97-AF65-F5344CB8AC3E}">
        <p14:creationId xmlns:p14="http://schemas.microsoft.com/office/powerpoint/2010/main" val="299909167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ACCF4-601A-4465-9BDA-7859CBEB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&amp; improving is vital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BB247-B3D7-4E97-8DB9-B594861F27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Causal Scenario</a:t>
            </a:r>
          </a:p>
        </p:txBody>
      </p:sp>
    </p:spTree>
    <p:extLst>
      <p:ext uri="{BB962C8B-B14F-4D97-AF65-F5344CB8AC3E}">
        <p14:creationId xmlns:p14="http://schemas.microsoft.com/office/powerpoint/2010/main" val="378754752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2B7A2912-A862-4E7C-8CE5-83C63770BC8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922CE-61E4-F403-96CF-4C1388A7D49B}"/>
              </a:ext>
            </a:extLst>
          </p:cNvPr>
          <p:cNvSpPr txBox="1">
            <a:spLocks/>
          </p:cNvSpPr>
          <p:nvPr/>
        </p:nvSpPr>
        <p:spPr>
          <a:xfrm>
            <a:off x="508000" y="557156"/>
            <a:ext cx="7402423" cy="927157"/>
          </a:xfrm>
          <a:prstGeom prst="rect">
            <a:avLst/>
          </a:prstGeom>
        </p:spPr>
        <p:txBody>
          <a:bodyPr/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ShellMedium" panose="00000600000000000000" pitchFamily="50" charset="0"/>
                <a:ea typeface="+mn-ea"/>
                <a:cs typeface="+mn-cs"/>
              </a:defRPr>
            </a:lvl1pPr>
            <a:lvl2pPr marL="230400" indent="-230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9EB4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ShellMedium" panose="00000600000000000000" pitchFamily="50" charset="0"/>
                <a:ea typeface="+mn-ea"/>
                <a:cs typeface="+mn-cs"/>
              </a:defRPr>
            </a:lvl2pPr>
            <a:lvl3pPr marL="4590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ShellMedium" panose="00000600000000000000" pitchFamily="50" charset="0"/>
                <a:ea typeface="+mn-ea"/>
                <a:cs typeface="+mn-cs"/>
              </a:defRPr>
            </a:lvl3pPr>
            <a:lvl4pPr marL="6876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 baseline="0">
                <a:solidFill>
                  <a:schemeClr val="tx1"/>
                </a:solidFill>
                <a:latin typeface="ShellMedium" panose="00000600000000000000" pitchFamily="50" charset="0"/>
                <a:ea typeface="+mn-ea"/>
                <a:cs typeface="+mn-cs"/>
              </a:defRPr>
            </a:lvl4pPr>
            <a:lvl5pPr marL="890800" indent="-2032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ShellMedium" panose="00000600000000000000" pitchFamily="50" charset="0"/>
                <a:ea typeface="+mn-ea"/>
                <a:cs typeface="+mn-cs"/>
              </a:defRPr>
            </a:lvl5pPr>
            <a:lvl6pPr marL="1043200" indent="-152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ShellBook" panose="00000500000000000000" pitchFamily="50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ShellBook" panose="00000500000000000000" pitchFamily="50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ShellBook" panose="00000500000000000000" pitchFamily="50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="1">
                <a:solidFill>
                  <a:schemeClr val="bg1"/>
                </a:solidFill>
              </a:rPr>
              <a:t>VT2</a:t>
            </a:r>
          </a:p>
          <a:p>
            <a:r>
              <a:rPr lang="en-GB" sz="3600">
                <a:solidFill>
                  <a:schemeClr val="bg1"/>
                </a:solidFill>
              </a:rPr>
              <a:t>Scenario Part 1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594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hell layouts with footer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Custom 1">
      <a:majorFont>
        <a:latin typeface="ShellBold"/>
        <a:ea typeface=""/>
        <a:cs typeface=""/>
      </a:majorFont>
      <a:minorFont>
        <a:latin typeface="Shel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Widescreen Shell template - 16x9.potx" id="{EF8FB5D5-3011-473E-A23F-ED37F2EB025F}" vid="{81D08C13-1DEF-4B43-9487-15A41A0A3FD6}"/>
    </a:ext>
  </a:extLst>
</a:theme>
</file>

<file path=ppt/theme/theme2.xml><?xml version="1.0" encoding="utf-8"?>
<a:theme xmlns:a="http://schemas.openxmlformats.org/drawingml/2006/main" name="Office Theme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Shell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Shell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Shell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Shell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hell Document" ma:contentTypeID="0x0101006F0A470EEB1140E7AA14F4CE8A50B54C0001CB1477F4DD432AA86DD56CC3887AF40061D78A72F34A79428014D18F6300BED9" ma:contentTypeVersion="3" ma:contentTypeDescription="Shell Document Content Type" ma:contentTypeScope="" ma:versionID="1366c3086274f977b33827c327a57dc5">
  <xsd:schema xmlns:xsd="http://www.w3.org/2001/XMLSchema" xmlns:xs="http://www.w3.org/2001/XMLSchema" xmlns:p="http://schemas.microsoft.com/office/2006/metadata/properties" xmlns:ns1="http://schemas.microsoft.com/sharepoint/v3" xmlns:ns2="749d4751-c681-4e9b-93e9-4d8490c19c41" targetNamespace="http://schemas.microsoft.com/office/2006/metadata/properties" ma:root="true" ma:fieldsID="1158a720a6176acf1742ced913dfdb73" ns1:_="" ns2:_="">
    <xsd:import namespace="http://schemas.microsoft.com/sharepoint/v3"/>
    <xsd:import namespace="749d4751-c681-4e9b-93e9-4d8490c19c41"/>
    <xsd:element name="properties">
      <xsd:complexType>
        <xsd:sequence>
          <xsd:element name="documentManagement">
            <xsd:complexType>
              <xsd:all>
                <xsd:element ref="ns1:SAEFSecurityClassificationTaxHTField0" minOccurs="0"/>
                <xsd:element ref="ns2:TaxCatchAll" minOccurs="0"/>
                <xsd:element ref="ns2:TaxCatchAllLabel" minOccurs="0"/>
                <xsd:element ref="ns1:SAEFLegalEntityTaxHTField0" minOccurs="0"/>
                <xsd:element ref="ns1:SAEFCountryOfJurisdictionTaxHTField0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AEFSecurityClassificationTaxHTField0" ma:index="8" ma:taxonomy="true" ma:internalName="SAEFSecurityClassificationTaxHTField0" ma:taxonomyFieldName="SAEFSecurityClassification" ma:displayName="Security Classification" ma:readOnly="false" ma:default="-1;#Confidential|e4bc29b2-6e76-48cc-b090-8b544c0802ae" ma:fieldId="{2ce2f798-4e95-48f9-a317-73f854109466}" ma:sspId="e3aebf70-341c-4d91-bdd3-aba9df361687" ma:termSetId="daf890f0-167e-4ee2-a9fd-a81536ed81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LegalEntityTaxHTField0" ma:index="12" ma:taxonomy="true" ma:internalName="SAEFLegalEntityTaxHTField0" ma:taxonomyFieldName="SAEFLegalEntity" ma:displayName="Legal Entity" ma:readOnly="false" ma:default="-1;#Shell International Trading And Shipping Company Limited|ed2a6304-d00a-4ec0-a256-b56696a1788e" ma:fieldId="{529dd253-148e-4d10-9b8c-1444f6695d3b}" ma:sspId="e3aebf70-341c-4d91-bdd3-aba9df361687" ma:termSetId="94b6dd6e-4329-4f68-907b-ed5bdd50f8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CountryOfJurisdictionTaxHTField0" ma:index="14" ma:taxonomy="true" ma:internalName="SAEFCountryOfJurisdictionTaxHTField0" ma:taxonomyFieldName="SAEFCountryOfJurisdiction" ma:displayName="Country of Jurisdiction" ma:readOnly="false" ma:default="-1;#UNITED KINGDOM|a641b02c-ea62-4b2d-a926-5e7208151dda" ma:fieldId="{dc07035f-7987-48f5-ba88-2d29e2b62c9e}" ma:sspId="e3aebf70-341c-4d91-bdd3-aba9df361687" ma:termSetId="a560ecad-89fd-4dcd-adad-4e15e7baec5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d4751-c681-4e9b-93e9-4d8490c19c41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83ceace5-39b3-4e1c-9394-ced823fb0611}" ma:internalName="TaxCatchAll" ma:showField="CatchAllData" ma:web="749d4751-c681-4e9b-93e9-4d8490c19c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3ceace5-39b3-4e1c-9394-ced823fb0611}" ma:internalName="TaxCatchAllLabel" ma:readOnly="true" ma:showField="CatchAllDataLabel" ma:web="749d4751-c681-4e9b-93e9-4d8490c19c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EFLegalEntity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Shell Trading ＆ Shipping</TermName>
          <TermId xmlns="http://schemas.microsoft.com/office/infopath/2007/PartnerControls">ab78d29d-65f6-46ba-9da9-2aac556d08aa</TermId>
        </TermInfo>
      </Terms>
    </SAEFLegalEntityTaxHTField0>
    <SAEFCountryOfJurisdic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UNITED KINGDOM</TermName>
          <TermId xmlns="http://schemas.microsoft.com/office/infopath/2007/PartnerControls">a641b02c-ea62-4b2d-a926-5e7208151dda</TermId>
        </TermInfo>
      </Terms>
    </SAEFCountryOfJurisdictionTaxHTField0>
    <SAEFSecurity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Restricted</TermName>
          <TermId xmlns="http://schemas.microsoft.com/office/infopath/2007/PartnerControls">21aa7f98-4035-4019-a764-107acb7269af</TermId>
        </TermInfo>
      </Terms>
    </SAEFSecurityClassificationTaxHTField0>
    <TaxCatchAll xmlns="749d4751-c681-4e9b-93e9-4d8490c19c41">
      <Value>6</Value>
      <Value>5</Value>
      <Value>7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7ED16C-04C2-43A7-B942-0F4F710929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49d4751-c681-4e9b-93e9-4d8490c19c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65DF8B-9C16-42AE-87D0-47ED2E43487A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sharepoint/v3"/>
    <ds:schemaRef ds:uri="http://purl.org/dc/dcmitype/"/>
    <ds:schemaRef ds:uri="http://schemas.openxmlformats.org/package/2006/metadata/core-properties"/>
    <ds:schemaRef ds:uri="749d4751-c681-4e9b-93e9-4d8490c19c4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CAA7A91-EC6D-4A8E-9A56-E442F8502C3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0cb1e24-a0e2-4a4c-9340-733297c9cd7c}" enabled="1" method="Privileged" siteId="{db1e96a8-a3da-442a-930b-235cac24cd5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Widescreen Shell template_16x9_May_2017</Template>
  <TotalTime>1027</TotalTime>
  <Words>1944</Words>
  <Application>Microsoft Office PowerPoint</Application>
  <PresentationFormat>Widescreen</PresentationFormat>
  <Paragraphs>245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ShellMedium</vt:lpstr>
      <vt:lpstr>ShellBold</vt:lpstr>
      <vt:lpstr>Wingdings</vt:lpstr>
      <vt:lpstr>ShellBook</vt:lpstr>
      <vt:lpstr>Shell layouts with footer</vt:lpstr>
      <vt:lpstr>PowerPoint Presentation</vt:lpstr>
      <vt:lpstr>Human performance </vt:lpstr>
      <vt:lpstr>LEARNING &amp; IMPROVING IS VITAL </vt:lpstr>
      <vt:lpstr>Learning &amp; improving is vital</vt:lpstr>
      <vt:lpstr>Learning &amp; improving is vital</vt:lpstr>
      <vt:lpstr>Learning &amp; improving is vital</vt:lpstr>
      <vt:lpstr>Learning &amp; improving is vital</vt:lpstr>
      <vt:lpstr>Learning &amp; improving is vital</vt:lpstr>
      <vt:lpstr>PowerPoint Presentation</vt:lpstr>
      <vt:lpstr>Small group exercise PART 1</vt:lpstr>
      <vt:lpstr>Small group exercise PART 1</vt:lpstr>
      <vt:lpstr>PowerPoint Presentation</vt:lpstr>
      <vt:lpstr>Small group exercise PART 2</vt:lpstr>
      <vt:lpstr>PowerPoint Presentation</vt:lpstr>
      <vt:lpstr>Learning &amp; improving is vital </vt:lpstr>
      <vt:lpstr>PowerPoint Presentation</vt:lpstr>
      <vt:lpstr>Small group exercise PART 3</vt:lpstr>
      <vt:lpstr>PowerPoint Presentation</vt:lpstr>
      <vt:lpstr>PowerPoint Presentation</vt:lpstr>
      <vt:lpstr>LEARNING &amp; IMPROVING IS VITAL</vt:lpstr>
    </vt:vector>
  </TitlesOfParts>
  <Company>Shell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 in Safety 2022_Presentation Template</dc:title>
  <dc:creator>WRG</dc:creator>
  <cp:lastModifiedBy>Salter, Elizabeth H STASCO-STS/7</cp:lastModifiedBy>
  <cp:revision>61</cp:revision>
  <cp:lastPrinted>2020-01-07T08:59:16Z</cp:lastPrinted>
  <dcterms:created xsi:type="dcterms:W3CDTF">2018-11-26T09:52:31Z</dcterms:created>
  <dcterms:modified xsi:type="dcterms:W3CDTF">2023-05-10T08:56:10Z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5</vt:i4>
  </property>
  <property fmtid="{D5CDD505-2E9C-101B-9397-08002B2CF9AE}" pid="4" name="ContentTypeId">
    <vt:lpwstr>0x0101006F0A470EEB1140E7AA14F4CE8A50B54C0001CB1477F4DD432AA86DD56CC3887AF40061D78A72F34A79428014D18F6300BED9</vt:lpwstr>
  </property>
  <property fmtid="{D5CDD505-2E9C-101B-9397-08002B2CF9AE}" pid="5" name="_dlc_DocIdItemGuid">
    <vt:lpwstr>f0ecdede-3fc7-4ae2-88dd-9ba2e6a9da66</vt:lpwstr>
  </property>
  <property fmtid="{D5CDD505-2E9C-101B-9397-08002B2CF9AE}" pid="6" name="SAEFExportControlClassification">
    <vt:lpwstr>9;#Non-US content - Non Controlled|2ac8835e-0587-4096-a6e2-1f68da1e6cb3</vt:lpwstr>
  </property>
  <property fmtid="{D5CDD505-2E9C-101B-9397-08002B2CF9AE}" pid="7" name="SAEFDocumentStatus">
    <vt:lpwstr>11;#Draft|1c86f377-7d91-4c95-bd5b-c18c83fe0aa5</vt:lpwstr>
  </property>
  <property fmtid="{D5CDD505-2E9C-101B-9397-08002B2CF9AE}" pid="8" name="SAEFBusinessUnitRegion">
    <vt:lpwstr>2;#Shell Shipping|11eb730a-752f-4dff-a811-695f4f8f10cb</vt:lpwstr>
  </property>
  <property fmtid="{D5CDD505-2E9C-101B-9397-08002B2CF9AE}" pid="9" name="SAEFCountryOfJurisdiction">
    <vt:lpwstr>5;#UNITED KINGDOM|a641b02c-ea62-4b2d-a926-5e7208151dda</vt:lpwstr>
  </property>
  <property fmtid="{D5CDD505-2E9C-101B-9397-08002B2CF9AE}" pid="10" name="SAEFLanguage">
    <vt:lpwstr>6;#English|bd3ad5ee-f0c3-40aa-8cc8-36ef09940af3</vt:lpwstr>
  </property>
  <property fmtid="{D5CDD505-2E9C-101B-9397-08002B2CF9AE}" pid="11" name="SAEFSecurityClassification">
    <vt:lpwstr>6;#Restricted|21aa7f98-4035-4019-a764-107acb7269af</vt:lpwstr>
  </property>
  <property fmtid="{D5CDD505-2E9C-101B-9397-08002B2CF9AE}" pid="12" name="SISProcesses">
    <vt:lpwstr/>
  </property>
  <property fmtid="{D5CDD505-2E9C-101B-9397-08002B2CF9AE}" pid="13" name="SAEFBusiness">
    <vt:lpwstr>1;#Downstream|f377c20d-8416-4aff-9c98-676592444d76</vt:lpwstr>
  </property>
  <property fmtid="{D5CDD505-2E9C-101B-9397-08002B2CF9AE}" pid="14" name="SAEFBusinessProcess">
    <vt:lpwstr>10;#Trading and Shipping|51dcb8a8-ec2e-4d64-847b-6e9c894ad887</vt:lpwstr>
  </property>
  <property fmtid="{D5CDD505-2E9C-101B-9397-08002B2CF9AE}" pid="15" name="SAEFGlobalFunction">
    <vt:lpwstr>3;#Not Applicable|ddce64fb-3cb8-4cd9-8e3d-0fe554247fd1</vt:lpwstr>
  </property>
  <property fmtid="{D5CDD505-2E9C-101B-9397-08002B2CF9AE}" pid="16" name="SAEFLegalEntity">
    <vt:lpwstr>7;#Shell Trading ＆ Shipping|ab78d29d-65f6-46ba-9da9-2aac556d08aa</vt:lpwstr>
  </property>
  <property fmtid="{D5CDD505-2E9C-101B-9397-08002B2CF9AE}" pid="17" name="AuthorIds_UIVersion_512">
    <vt:lpwstr>27</vt:lpwstr>
  </property>
  <property fmtid="{D5CDD505-2E9C-101B-9397-08002B2CF9AE}" pid="18" name="lcf76f155ced4ddcb4097134ff3c332f">
    <vt:lpwstr/>
  </property>
  <property fmtid="{D5CDD505-2E9C-101B-9397-08002B2CF9AE}" pid="19" name="MediaServiceImageTags">
    <vt:lpwstr/>
  </property>
</Properties>
</file>